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sldIdLst>
    <p:sldId id="256" r:id="rId2"/>
    <p:sldId id="258" r:id="rId3"/>
    <p:sldId id="260" r:id="rId4"/>
    <p:sldId id="261" r:id="rId5"/>
    <p:sldId id="262" r:id="rId6"/>
    <p:sldId id="286" r:id="rId7"/>
    <p:sldId id="263" r:id="rId8"/>
    <p:sldId id="264" r:id="rId9"/>
    <p:sldId id="265" r:id="rId10"/>
    <p:sldId id="266" r:id="rId11"/>
    <p:sldId id="267" r:id="rId12"/>
    <p:sldId id="268" r:id="rId13"/>
    <p:sldId id="269" r:id="rId14"/>
    <p:sldId id="271" r:id="rId15"/>
    <p:sldId id="270"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7" r:id="rId31"/>
    <p:sldId id="288" r:id="rId32"/>
    <p:sldId id="296" r:id="rId33"/>
    <p:sldId id="295" r:id="rId34"/>
    <p:sldId id="294" r:id="rId35"/>
    <p:sldId id="293" r:id="rId36"/>
    <p:sldId id="292" r:id="rId37"/>
    <p:sldId id="291" r:id="rId38"/>
    <p:sldId id="290" r:id="rId3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33" autoAdjust="0"/>
    <p:restoredTop sz="94660"/>
  </p:normalViewPr>
  <p:slideViewPr>
    <p:cSldViewPr>
      <p:cViewPr>
        <p:scale>
          <a:sx n="50" d="100"/>
          <a:sy n="50" d="100"/>
        </p:scale>
        <p:origin x="-822"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71C7CBDF-FB13-4390-9E3C-059DB5F4EEDF}" type="datetimeFigureOut">
              <a:rPr lang="ru-RU" smtClean="0"/>
              <a:pPr/>
              <a:t>04.05.2015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36FA95E-42FF-4376-A37B-BB1FD59801E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1C7CBDF-FB13-4390-9E3C-059DB5F4EEDF}" type="datetimeFigureOut">
              <a:rPr lang="ru-RU" smtClean="0"/>
              <a:pPr/>
              <a:t>04.05.2015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36FA95E-42FF-4376-A37B-BB1FD59801E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1C7CBDF-FB13-4390-9E3C-059DB5F4EEDF}" type="datetimeFigureOut">
              <a:rPr lang="ru-RU" smtClean="0"/>
              <a:pPr/>
              <a:t>04.05.2015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36FA95E-42FF-4376-A37B-BB1FD59801E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1C7CBDF-FB13-4390-9E3C-059DB5F4EEDF}" type="datetimeFigureOut">
              <a:rPr lang="ru-RU" smtClean="0"/>
              <a:pPr/>
              <a:t>04.05.2015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36FA95E-42FF-4376-A37B-BB1FD59801E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71C7CBDF-FB13-4390-9E3C-059DB5F4EEDF}" type="datetimeFigureOut">
              <a:rPr lang="ru-RU" smtClean="0"/>
              <a:pPr/>
              <a:t>04.05.2015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36FA95E-42FF-4376-A37B-BB1FD59801E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71C7CBDF-FB13-4390-9E3C-059DB5F4EEDF}" type="datetimeFigureOut">
              <a:rPr lang="ru-RU" smtClean="0"/>
              <a:pPr/>
              <a:t>04.05.2015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36FA95E-42FF-4376-A37B-BB1FD59801E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71C7CBDF-FB13-4390-9E3C-059DB5F4EEDF}" type="datetimeFigureOut">
              <a:rPr lang="ru-RU" smtClean="0"/>
              <a:pPr/>
              <a:t>04.05.2015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36FA95E-42FF-4376-A37B-BB1FD59801E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71C7CBDF-FB13-4390-9E3C-059DB5F4EEDF}" type="datetimeFigureOut">
              <a:rPr lang="ru-RU" smtClean="0"/>
              <a:pPr/>
              <a:t>04.05.2015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36FA95E-42FF-4376-A37B-BB1FD59801E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1C7CBDF-FB13-4390-9E3C-059DB5F4EEDF}" type="datetimeFigureOut">
              <a:rPr lang="ru-RU" smtClean="0"/>
              <a:pPr/>
              <a:t>04.05.2015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36FA95E-42FF-4376-A37B-BB1FD59801E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1C7CBDF-FB13-4390-9E3C-059DB5F4EEDF}" type="datetimeFigureOut">
              <a:rPr lang="ru-RU" smtClean="0"/>
              <a:pPr/>
              <a:t>04.05.2015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36FA95E-42FF-4376-A37B-BB1FD59801E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1C7CBDF-FB13-4390-9E3C-059DB5F4EEDF}" type="datetimeFigureOut">
              <a:rPr lang="ru-RU" smtClean="0"/>
              <a:pPr/>
              <a:t>04.05.2015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36FA95E-42FF-4376-A37B-BB1FD59801E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C7CBDF-FB13-4390-9E3C-059DB5F4EEDF}" type="datetimeFigureOut">
              <a:rPr lang="ru-RU" smtClean="0"/>
              <a:pPr/>
              <a:t>04.05.2015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6FA95E-42FF-4376-A37B-BB1FD59801E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25000">
              <a:srgbClr val="92D050"/>
            </a:gs>
            <a:gs pos="75000">
              <a:srgbClr val="92D050"/>
            </a:gs>
            <a:gs pos="50000">
              <a:schemeClr val="accent1">
                <a:tint val="44500"/>
                <a:satMod val="160000"/>
              </a:schemeClr>
            </a:gs>
            <a:gs pos="100000">
              <a:schemeClr val="accent1">
                <a:tint val="23500"/>
                <a:satMod val="16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27584" y="1484784"/>
            <a:ext cx="7772400" cy="1470025"/>
          </a:xfrm>
        </p:spPr>
        <p:txBody>
          <a:bodyPr>
            <a:noAutofit/>
          </a:bodyPr>
          <a:lstStyle/>
          <a:p>
            <a:r>
              <a:rPr lang="ru-RU" sz="7200" b="1" i="1" dirty="0" smtClean="0">
                <a:solidFill>
                  <a:srgbClr val="00B050"/>
                </a:solidFill>
              </a:rPr>
              <a:t>Герои книг глазами юных художников</a:t>
            </a:r>
            <a:br>
              <a:rPr lang="ru-RU" sz="7200" b="1" i="1" dirty="0" smtClean="0">
                <a:solidFill>
                  <a:srgbClr val="00B050"/>
                </a:solidFill>
              </a:rPr>
            </a:br>
            <a:endParaRPr lang="ru-RU" sz="7200" b="1" i="1" dirty="0">
              <a:solidFill>
                <a:srgbClr val="00B050"/>
              </a:solidFill>
            </a:endParaRPr>
          </a:p>
        </p:txBody>
      </p:sp>
      <p:sp>
        <p:nvSpPr>
          <p:cNvPr id="3" name="Подзаголовок 2"/>
          <p:cNvSpPr>
            <a:spLocks noGrp="1"/>
          </p:cNvSpPr>
          <p:nvPr>
            <p:ph type="subTitle" idx="1"/>
          </p:nvPr>
        </p:nvSpPr>
        <p:spPr>
          <a:xfrm>
            <a:off x="0" y="3429000"/>
            <a:ext cx="9144000" cy="2160240"/>
          </a:xfrm>
        </p:spPr>
        <p:txBody>
          <a:bodyPr>
            <a:noAutofit/>
          </a:bodyPr>
          <a:lstStyle/>
          <a:p>
            <a:r>
              <a:rPr lang="ru-RU" sz="3600" b="1" i="1" dirty="0" smtClean="0">
                <a:solidFill>
                  <a:srgbClr val="0070C0"/>
                </a:solidFill>
              </a:rPr>
              <a:t>Межрегиональный </a:t>
            </a:r>
          </a:p>
          <a:p>
            <a:r>
              <a:rPr lang="ru-RU" sz="3600" b="1" i="1" dirty="0" smtClean="0">
                <a:solidFill>
                  <a:srgbClr val="0070C0"/>
                </a:solidFill>
              </a:rPr>
              <a:t>читательский марафон </a:t>
            </a:r>
          </a:p>
          <a:p>
            <a:r>
              <a:rPr lang="ru-RU" sz="3600" b="1" i="1" dirty="0" smtClean="0">
                <a:solidFill>
                  <a:srgbClr val="0070C0"/>
                </a:solidFill>
              </a:rPr>
              <a:t>«Портрет «поколения нулевых» </a:t>
            </a:r>
          </a:p>
          <a:p>
            <a:r>
              <a:rPr lang="ru-RU" sz="3600" b="1" i="1" dirty="0" smtClean="0">
                <a:solidFill>
                  <a:srgbClr val="0070C0"/>
                </a:solidFill>
              </a:rPr>
              <a:t>в современной отечественной литературе»</a:t>
            </a:r>
            <a:endParaRPr lang="ru-RU" sz="3600" b="1" i="1" dirty="0">
              <a:solidFill>
                <a:srgbClr val="0070C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sw\AppData\Local\Temp\Rar$DI14.544\Шестаков Владислав_Амгинская СОШ№2.jpg"/>
          <p:cNvPicPr>
            <a:picLocks noChangeAspect="1" noChangeArrowheads="1"/>
          </p:cNvPicPr>
          <p:nvPr/>
        </p:nvPicPr>
        <p:blipFill>
          <a:blip r:embed="rId2" cstate="print"/>
          <a:srcRect/>
          <a:stretch>
            <a:fillRect/>
          </a:stretch>
        </p:blipFill>
        <p:spPr bwMode="auto">
          <a:xfrm>
            <a:off x="207870" y="0"/>
            <a:ext cx="8936130" cy="6500858"/>
          </a:xfrm>
          <a:prstGeom prst="rect">
            <a:avLst/>
          </a:prstGeom>
          <a:noFill/>
        </p:spPr>
      </p:pic>
      <p:sp>
        <p:nvSpPr>
          <p:cNvPr id="3" name="TextBox 2"/>
          <p:cNvSpPr txBox="1"/>
          <p:nvPr/>
        </p:nvSpPr>
        <p:spPr>
          <a:xfrm>
            <a:off x="285720" y="5934670"/>
            <a:ext cx="2428891" cy="923330"/>
          </a:xfrm>
          <a:prstGeom prst="rect">
            <a:avLst/>
          </a:prstGeom>
          <a:solidFill>
            <a:schemeClr val="accent3">
              <a:lumMod val="60000"/>
              <a:lumOff val="40000"/>
            </a:schemeClr>
          </a:solidFill>
        </p:spPr>
        <p:txBody>
          <a:bodyPr wrap="square" rtlCol="0">
            <a:spAutoFit/>
          </a:bodyPr>
          <a:lstStyle/>
          <a:p>
            <a:r>
              <a:rPr lang="ru-RU" dirty="0" smtClean="0"/>
              <a:t>Шестаков Владислав, 10 класс. Республика Саха (Якутия). Амга.</a:t>
            </a:r>
            <a:endParaRPr lang="ru-RU" dirty="0"/>
          </a:p>
        </p:txBody>
      </p:sp>
      <p:sp>
        <p:nvSpPr>
          <p:cNvPr id="4" name="TextBox 3"/>
          <p:cNvSpPr txBox="1"/>
          <p:nvPr/>
        </p:nvSpPr>
        <p:spPr>
          <a:xfrm>
            <a:off x="357158" y="0"/>
            <a:ext cx="2428892" cy="923330"/>
          </a:xfrm>
          <a:prstGeom prst="rect">
            <a:avLst/>
          </a:prstGeom>
          <a:solidFill>
            <a:schemeClr val="accent3">
              <a:lumMod val="60000"/>
              <a:lumOff val="40000"/>
            </a:schemeClr>
          </a:solidFill>
        </p:spPr>
        <p:txBody>
          <a:bodyPr wrap="square" rtlCol="0">
            <a:spAutoFit/>
          </a:bodyPr>
          <a:lstStyle/>
          <a:p>
            <a:r>
              <a:rPr lang="ru-RU" dirty="0" err="1" smtClean="0"/>
              <a:t>М.Аромштам</a:t>
            </a:r>
            <a:r>
              <a:rPr lang="ru-RU" dirty="0" smtClean="0"/>
              <a:t>. «Мохнатый ребенок». Акварель, гуашь</a:t>
            </a:r>
            <a:endParaRPr lang="ru-RU"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sw\AppData\Local\Temp\Rar$DI77.248\Шарова Маша_2_Амгинская СОШ№2.jpg"/>
          <p:cNvPicPr>
            <a:picLocks noChangeAspect="1" noChangeArrowheads="1"/>
          </p:cNvPicPr>
          <p:nvPr/>
        </p:nvPicPr>
        <p:blipFill>
          <a:blip r:embed="rId2" cstate="print"/>
          <a:srcRect/>
          <a:stretch>
            <a:fillRect/>
          </a:stretch>
        </p:blipFill>
        <p:spPr bwMode="auto">
          <a:xfrm>
            <a:off x="285720" y="0"/>
            <a:ext cx="4857783" cy="6858000"/>
          </a:xfrm>
          <a:prstGeom prst="rect">
            <a:avLst/>
          </a:prstGeom>
          <a:noFill/>
        </p:spPr>
      </p:pic>
      <p:sp>
        <p:nvSpPr>
          <p:cNvPr id="3" name="TextBox 2"/>
          <p:cNvSpPr txBox="1"/>
          <p:nvPr/>
        </p:nvSpPr>
        <p:spPr>
          <a:xfrm>
            <a:off x="5357818" y="428604"/>
            <a:ext cx="3214710" cy="1200329"/>
          </a:xfrm>
          <a:prstGeom prst="rect">
            <a:avLst/>
          </a:prstGeom>
          <a:solidFill>
            <a:schemeClr val="accent3">
              <a:lumMod val="60000"/>
              <a:lumOff val="40000"/>
            </a:schemeClr>
          </a:solidFill>
        </p:spPr>
        <p:txBody>
          <a:bodyPr wrap="square" rtlCol="0">
            <a:spAutoFit/>
          </a:bodyPr>
          <a:lstStyle/>
          <a:p>
            <a:r>
              <a:rPr lang="ru-RU" dirty="0" err="1" smtClean="0"/>
              <a:t>Шарова</a:t>
            </a:r>
            <a:r>
              <a:rPr lang="ru-RU" dirty="0" smtClean="0"/>
              <a:t> Маша, 7 класс. Республика Саха (Якутия). Амга. Т.Крюкова. «Триптих в черно-белых тонах»</a:t>
            </a:r>
            <a:endParaRPr lang="ru-RU" dirty="0"/>
          </a:p>
        </p:txBody>
      </p:sp>
      <p:sp>
        <p:nvSpPr>
          <p:cNvPr id="23557" name="Rectangle 5"/>
          <p:cNvSpPr>
            <a:spLocks noChangeArrowheads="1"/>
          </p:cNvSpPr>
          <p:nvPr/>
        </p:nvSpPr>
        <p:spPr bwMode="auto">
          <a:xfrm>
            <a:off x="5500694" y="3286124"/>
            <a:ext cx="3071834" cy="2677656"/>
          </a:xfrm>
          <a:prstGeom prst="rect">
            <a:avLst/>
          </a:prstGeom>
          <a:solidFill>
            <a:schemeClr val="accent3">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Сама не осознавая, что делает, она с раннего возраста внушала дочери, что та страшненькая и старалась сделать её неприметной. Волосы прятались в туго заплетённую косу и зализывались так, чтобы нельзя было заподозрить, как они великолепны. Ещё до школы выяснилось, что у Клавдии небольшое отклонение в зрении, и Антонина надела на дочь очки</a:t>
            </a:r>
            <a:r>
              <a:rPr kumimoji="0" lang="ru-RU" sz="1400" b="0" i="0" u="none" strike="noStrike" cap="none" normalizeH="0" baseline="0" dirty="0" smtClean="0">
                <a:ln>
                  <a:noFill/>
                </a:ln>
                <a:solidFill>
                  <a:schemeClr val="tx1"/>
                </a:solidFill>
                <a:effectLst/>
                <a:latin typeface="Calibri"/>
                <a:ea typeface="Calibri" pitchFamily="34" charset="0"/>
                <a:cs typeface="Times New Roman" pitchFamily="18" charset="0"/>
              </a:rPr>
              <a:t>…»</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sw\AppData\Local\Temp\Rar$DI42.952\Шарова Маша_3_Амгинская СОШ№2.jpg"/>
          <p:cNvPicPr>
            <a:picLocks noChangeAspect="1" noChangeArrowheads="1"/>
          </p:cNvPicPr>
          <p:nvPr/>
        </p:nvPicPr>
        <p:blipFill>
          <a:blip r:embed="rId2" cstate="print"/>
          <a:srcRect/>
          <a:stretch>
            <a:fillRect/>
          </a:stretch>
        </p:blipFill>
        <p:spPr bwMode="auto">
          <a:xfrm>
            <a:off x="4214810" y="285728"/>
            <a:ext cx="4101353" cy="6357982"/>
          </a:xfrm>
          <a:prstGeom prst="rect">
            <a:avLst/>
          </a:prstGeom>
          <a:noFill/>
        </p:spPr>
      </p:pic>
      <p:sp>
        <p:nvSpPr>
          <p:cNvPr id="4" name="TextBox 3"/>
          <p:cNvSpPr txBox="1"/>
          <p:nvPr/>
        </p:nvSpPr>
        <p:spPr>
          <a:xfrm>
            <a:off x="571472" y="785794"/>
            <a:ext cx="2928958" cy="1200329"/>
          </a:xfrm>
          <a:prstGeom prst="rect">
            <a:avLst/>
          </a:prstGeom>
          <a:solidFill>
            <a:schemeClr val="accent3">
              <a:lumMod val="60000"/>
              <a:lumOff val="40000"/>
            </a:schemeClr>
          </a:solidFill>
        </p:spPr>
        <p:txBody>
          <a:bodyPr wrap="square" rtlCol="0">
            <a:spAutoFit/>
          </a:bodyPr>
          <a:lstStyle/>
          <a:p>
            <a:r>
              <a:rPr lang="ru-RU" dirty="0" err="1" smtClean="0"/>
              <a:t>Шарова</a:t>
            </a:r>
            <a:r>
              <a:rPr lang="ru-RU" dirty="0" smtClean="0"/>
              <a:t> Маша, 7 класс. Республика Саха (Якутия). Амга. Т.Крюкова. «Триптих в черно-белых тонах»</a:t>
            </a:r>
            <a:endParaRPr lang="ru-RU" dirty="0"/>
          </a:p>
        </p:txBody>
      </p:sp>
      <p:sp>
        <p:nvSpPr>
          <p:cNvPr id="24579" name="Rectangle 3"/>
          <p:cNvSpPr>
            <a:spLocks noChangeArrowheads="1"/>
          </p:cNvSpPr>
          <p:nvPr/>
        </p:nvSpPr>
        <p:spPr bwMode="auto">
          <a:xfrm>
            <a:off x="428596" y="3786190"/>
            <a:ext cx="3357586" cy="2062103"/>
          </a:xfrm>
          <a:prstGeom prst="rect">
            <a:avLst/>
          </a:prstGeom>
          <a:solidFill>
            <a:schemeClr val="accent3">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За ужином Клавдия невольно сравнивала себя с мамой. "Почему я не пошла в неё?" - с горечью думала она и вдруг спросила: </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 Мам, а почему ты не вышла замуж? Ты такая красивая. </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Антонина подняла на дочь удивлённый взгляд.» </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sw\AppData\Local\Temp\Rar$DI84.952\Шарова Маша_Амгинская СОШ№2.jpg"/>
          <p:cNvPicPr>
            <a:picLocks noChangeAspect="1" noChangeArrowheads="1"/>
          </p:cNvPicPr>
          <p:nvPr/>
        </p:nvPicPr>
        <p:blipFill>
          <a:blip r:embed="rId2" cstate="print"/>
          <a:srcRect/>
          <a:stretch>
            <a:fillRect/>
          </a:stretch>
        </p:blipFill>
        <p:spPr bwMode="auto">
          <a:xfrm>
            <a:off x="357158" y="214290"/>
            <a:ext cx="4101353" cy="6500858"/>
          </a:xfrm>
          <a:prstGeom prst="rect">
            <a:avLst/>
          </a:prstGeom>
          <a:noFill/>
        </p:spPr>
      </p:pic>
      <p:sp>
        <p:nvSpPr>
          <p:cNvPr id="3" name="TextBox 2"/>
          <p:cNvSpPr txBox="1"/>
          <p:nvPr/>
        </p:nvSpPr>
        <p:spPr>
          <a:xfrm>
            <a:off x="5286380" y="357166"/>
            <a:ext cx="3357586" cy="1200329"/>
          </a:xfrm>
          <a:prstGeom prst="rect">
            <a:avLst/>
          </a:prstGeom>
          <a:solidFill>
            <a:schemeClr val="accent3">
              <a:lumMod val="60000"/>
              <a:lumOff val="40000"/>
            </a:schemeClr>
          </a:solidFill>
        </p:spPr>
        <p:txBody>
          <a:bodyPr wrap="square" rtlCol="0">
            <a:spAutoFit/>
          </a:bodyPr>
          <a:lstStyle/>
          <a:p>
            <a:r>
              <a:rPr lang="ru-RU" dirty="0" err="1" smtClean="0"/>
              <a:t>Шарова</a:t>
            </a:r>
            <a:r>
              <a:rPr lang="ru-RU" dirty="0" smtClean="0"/>
              <a:t> Маша, 7 класс. Республика Саха (Якутия). Амга. Т.Крюкова. «Триптих в черно-белых тонах»</a:t>
            </a:r>
            <a:endParaRPr lang="ru-RU" dirty="0"/>
          </a:p>
        </p:txBody>
      </p:sp>
      <p:sp>
        <p:nvSpPr>
          <p:cNvPr id="25603" name="Rectangle 3"/>
          <p:cNvSpPr>
            <a:spLocks noChangeArrowheads="1"/>
          </p:cNvSpPr>
          <p:nvPr/>
        </p:nvSpPr>
        <p:spPr bwMode="auto">
          <a:xfrm>
            <a:off x="5214942" y="3857628"/>
            <a:ext cx="3643338" cy="2554545"/>
          </a:xfrm>
          <a:prstGeom prst="rect">
            <a:avLst/>
          </a:prstGeom>
          <a:solidFill>
            <a:schemeClr val="accent3">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Леса одевались в пёстрый осенний наряд. Антонина с ужасом ждала наступления холодов. Илья не заговаривал о зиме, как будто не задумывался о том, что их частым встречам придёт конец.</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 Скоро надо будет забивать дом на зиму, - исподволь начала Антонина.</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 Я помогу, - пообещал Илья. - Двум бабам без мужика в семье трудно.</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sw\AppData\Local\Temp\Rar$DI16.656\Павлова Лада_3_Амгинская СОШ№2.jpg"/>
          <p:cNvPicPr>
            <a:picLocks noChangeAspect="1" noChangeArrowheads="1"/>
          </p:cNvPicPr>
          <p:nvPr/>
        </p:nvPicPr>
        <p:blipFill>
          <a:blip r:embed="rId2" cstate="print"/>
          <a:srcRect/>
          <a:stretch>
            <a:fillRect/>
          </a:stretch>
        </p:blipFill>
        <p:spPr bwMode="auto">
          <a:xfrm>
            <a:off x="4643438" y="142852"/>
            <a:ext cx="4101353" cy="6357982"/>
          </a:xfrm>
          <a:prstGeom prst="rect">
            <a:avLst/>
          </a:prstGeom>
          <a:noFill/>
        </p:spPr>
      </p:pic>
      <p:sp>
        <p:nvSpPr>
          <p:cNvPr id="3" name="TextBox 2"/>
          <p:cNvSpPr txBox="1"/>
          <p:nvPr/>
        </p:nvSpPr>
        <p:spPr>
          <a:xfrm>
            <a:off x="214283" y="428604"/>
            <a:ext cx="4071965" cy="923330"/>
          </a:xfrm>
          <a:prstGeom prst="rect">
            <a:avLst/>
          </a:prstGeom>
          <a:solidFill>
            <a:schemeClr val="accent3">
              <a:lumMod val="60000"/>
              <a:lumOff val="40000"/>
            </a:schemeClr>
          </a:solidFill>
        </p:spPr>
        <p:txBody>
          <a:bodyPr wrap="square" rtlCol="0">
            <a:spAutoFit/>
          </a:bodyPr>
          <a:lstStyle/>
          <a:p>
            <a:r>
              <a:rPr lang="ru-RU" dirty="0" smtClean="0"/>
              <a:t>Павлова Лада, 7 класс. Республика Саха (Якутия). Амга. Т.Крюкова. «Триптих в черно-белых тонах»</a:t>
            </a:r>
            <a:endParaRPr lang="ru-RU" dirty="0"/>
          </a:p>
        </p:txBody>
      </p:sp>
      <p:sp>
        <p:nvSpPr>
          <p:cNvPr id="27651" name="Rectangle 3"/>
          <p:cNvSpPr>
            <a:spLocks noChangeArrowheads="1"/>
          </p:cNvSpPr>
          <p:nvPr/>
        </p:nvSpPr>
        <p:spPr bwMode="auto">
          <a:xfrm>
            <a:off x="357158" y="3429000"/>
            <a:ext cx="4071966" cy="2800767"/>
          </a:xfrm>
          <a:prstGeom prst="rect">
            <a:avLst/>
          </a:prstGeom>
          <a:solidFill>
            <a:schemeClr val="accent3">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Больше всего на свете Клавдии хотелось, чтобы парень обернулся и заговорил с ней, но чудеса не происходят каждую минуту. И тут она вспомнила, куда положила проездной. Девушка сунула руку в карман джинсов. Так и есть! Ей так отчаянно хотелось обратить на себя внимание, что она наперекор своей извечной робости протянула незнакомцу белый кусочек картона и торжествующе произнесла:</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 Вот! Нашёлся</a:t>
            </a:r>
            <a:r>
              <a:rPr kumimoji="0" lang="ru-RU" sz="1600" b="0" i="0" u="none" strike="noStrike" cap="none" normalizeH="0" baseline="0" dirty="0" smtClean="0">
                <a:ln>
                  <a:noFill/>
                </a:ln>
                <a:solidFill>
                  <a:schemeClr val="tx1"/>
                </a:solidFill>
                <a:effectLst/>
                <a:latin typeface="Calibri"/>
                <a:ea typeface="Calibri" pitchFamily="34" charset="0"/>
                <a:cs typeface="Times New Roman" pitchFamily="18" charset="0"/>
              </a:rPr>
              <a:t>…»</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sw\AppData\Local\Temp\Rar$DI58.952\Павлова Лада_2_Амгинская СОШ№2.jpg"/>
          <p:cNvPicPr>
            <a:picLocks noChangeAspect="1" noChangeArrowheads="1"/>
          </p:cNvPicPr>
          <p:nvPr/>
        </p:nvPicPr>
        <p:blipFill>
          <a:blip r:embed="rId2" cstate="print"/>
          <a:srcRect/>
          <a:stretch>
            <a:fillRect/>
          </a:stretch>
        </p:blipFill>
        <p:spPr bwMode="auto">
          <a:xfrm>
            <a:off x="357158" y="142852"/>
            <a:ext cx="4101353" cy="6357982"/>
          </a:xfrm>
          <a:prstGeom prst="rect">
            <a:avLst/>
          </a:prstGeom>
          <a:noFill/>
        </p:spPr>
      </p:pic>
      <p:sp>
        <p:nvSpPr>
          <p:cNvPr id="4" name="TextBox 3"/>
          <p:cNvSpPr txBox="1"/>
          <p:nvPr/>
        </p:nvSpPr>
        <p:spPr>
          <a:xfrm>
            <a:off x="5286380" y="428604"/>
            <a:ext cx="3071834" cy="1200329"/>
          </a:xfrm>
          <a:prstGeom prst="rect">
            <a:avLst/>
          </a:prstGeom>
          <a:solidFill>
            <a:schemeClr val="accent3">
              <a:lumMod val="60000"/>
              <a:lumOff val="40000"/>
            </a:schemeClr>
          </a:solidFill>
        </p:spPr>
        <p:txBody>
          <a:bodyPr wrap="square" rtlCol="0">
            <a:spAutoFit/>
          </a:bodyPr>
          <a:lstStyle/>
          <a:p>
            <a:r>
              <a:rPr lang="ru-RU" dirty="0" smtClean="0"/>
              <a:t>Павлова Лада, 7 класс. Республика Саха (Якутия). Амга. Т.Крюкова. «Триптих в черно-белых тонах»</a:t>
            </a:r>
            <a:endParaRPr lang="ru-RU" dirty="0"/>
          </a:p>
        </p:txBody>
      </p:sp>
      <p:sp>
        <p:nvSpPr>
          <p:cNvPr id="26627" name="Rectangle 3"/>
          <p:cNvSpPr>
            <a:spLocks noChangeArrowheads="1"/>
          </p:cNvSpPr>
          <p:nvPr/>
        </p:nvSpPr>
        <p:spPr bwMode="auto">
          <a:xfrm>
            <a:off x="5715008" y="3286124"/>
            <a:ext cx="2714644" cy="3046988"/>
          </a:xfrm>
          <a:prstGeom prst="rect">
            <a:avLst/>
          </a:prstGeom>
          <a:solidFill>
            <a:schemeClr val="accent3">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Девушка стояла не дыша. Этого не могло происходить с ней. Наверное, она спит и видит во сне сказочного принца. Клавдия чувствовала его руку у себя на плече и боялась пошевелиться, чтобы не спугнуть волшебство. Она и мечтать не могла, что такой сногсшибательный парень её обнимет</a:t>
            </a:r>
            <a:r>
              <a:rPr kumimoji="0" lang="ru-RU" sz="1600" b="0" i="0" u="none" strike="noStrike" cap="none" normalizeH="0" baseline="0" dirty="0" smtClean="0">
                <a:ln>
                  <a:noFill/>
                </a:ln>
                <a:solidFill>
                  <a:schemeClr val="tx1"/>
                </a:solidFill>
                <a:effectLst/>
                <a:latin typeface="Calibri"/>
                <a:ea typeface="Calibri" pitchFamily="34" charset="0"/>
                <a:cs typeface="Times New Roman" pitchFamily="18" charset="0"/>
              </a:rPr>
              <a:t>…»</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sw\AppData\Local\Temp\Rar$DI16.657\Павлова Лада_Амгинская СОШ№2.jpg"/>
          <p:cNvPicPr>
            <a:picLocks noChangeAspect="1" noChangeArrowheads="1"/>
          </p:cNvPicPr>
          <p:nvPr/>
        </p:nvPicPr>
        <p:blipFill>
          <a:blip r:embed="rId2" cstate="print"/>
          <a:srcRect/>
          <a:stretch>
            <a:fillRect/>
          </a:stretch>
        </p:blipFill>
        <p:spPr bwMode="auto">
          <a:xfrm>
            <a:off x="4714876" y="142852"/>
            <a:ext cx="4101353" cy="6429420"/>
          </a:xfrm>
          <a:prstGeom prst="rect">
            <a:avLst/>
          </a:prstGeom>
          <a:noFill/>
        </p:spPr>
      </p:pic>
      <p:sp>
        <p:nvSpPr>
          <p:cNvPr id="5" name="TextBox 4"/>
          <p:cNvSpPr txBox="1"/>
          <p:nvPr/>
        </p:nvSpPr>
        <p:spPr>
          <a:xfrm>
            <a:off x="785786" y="357166"/>
            <a:ext cx="3071834" cy="1200329"/>
          </a:xfrm>
          <a:prstGeom prst="rect">
            <a:avLst/>
          </a:prstGeom>
          <a:solidFill>
            <a:schemeClr val="accent3">
              <a:lumMod val="60000"/>
              <a:lumOff val="40000"/>
            </a:schemeClr>
          </a:solidFill>
        </p:spPr>
        <p:txBody>
          <a:bodyPr wrap="square" rtlCol="0">
            <a:spAutoFit/>
          </a:bodyPr>
          <a:lstStyle/>
          <a:p>
            <a:r>
              <a:rPr lang="ru-RU" dirty="0" smtClean="0"/>
              <a:t>Павлова Лада, 7 класс. Республика Саха (Якутия). Амга. Т.Крюкова. «Триптих в черно-белых тонах»</a:t>
            </a:r>
            <a:endParaRPr lang="ru-RU" dirty="0"/>
          </a:p>
        </p:txBody>
      </p:sp>
      <p:sp>
        <p:nvSpPr>
          <p:cNvPr id="28675" name="Rectangle 3"/>
          <p:cNvSpPr>
            <a:spLocks noChangeArrowheads="1"/>
          </p:cNvSpPr>
          <p:nvPr/>
        </p:nvSpPr>
        <p:spPr bwMode="auto">
          <a:xfrm>
            <a:off x="285720" y="2857496"/>
            <a:ext cx="4286280" cy="3785652"/>
          </a:xfrm>
          <a:prstGeom prst="rect">
            <a:avLst/>
          </a:prstGeom>
          <a:solidFill>
            <a:schemeClr val="accent3">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Близился час пик. На автобусной остановке собралась огромная толпа. На краю тротуара, нахохлившись, стояла молоденькая девушка в мешковатой серой куртке. Она выглядела как гадкий утёнок, которого отвергла благородная стая. Её белёсые волосы, были зализаны назад так, что девушка казалась почти лысой. Дужки очков оттопыривали покрасневшие от холода уши. Старомодная роговая оправа, какую носят разве что пенсионеры перед телевизором, тоже не делала её привлекательной. Девчонка настолько смирилась со своим неказистым обликом, что ей даже не приходило в голову сменить оправу на более стильную</a:t>
            </a:r>
            <a:r>
              <a:rPr kumimoji="0" lang="ru-RU" sz="1600" b="0" i="0" u="none" strike="noStrike" cap="none" normalizeH="0" baseline="0" dirty="0" smtClean="0">
                <a:ln>
                  <a:noFill/>
                </a:ln>
                <a:solidFill>
                  <a:schemeClr val="tx1"/>
                </a:solidFill>
                <a:effectLst/>
                <a:latin typeface="Calibri"/>
                <a:ea typeface="Calibri" pitchFamily="34" charset="0"/>
                <a:cs typeface="Times New Roman" pitchFamily="18" charset="0"/>
              </a:rPr>
              <a:t>…»</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sw\AppData\Local\Temp\Rar$DI96.360\Чекальдина Аня_2_Амгинская СОШ№2.jpg"/>
          <p:cNvPicPr>
            <a:picLocks noChangeAspect="1" noChangeArrowheads="1"/>
          </p:cNvPicPr>
          <p:nvPr/>
        </p:nvPicPr>
        <p:blipFill>
          <a:blip r:embed="rId2" cstate="print"/>
          <a:srcRect/>
          <a:stretch>
            <a:fillRect/>
          </a:stretch>
        </p:blipFill>
        <p:spPr bwMode="auto">
          <a:xfrm>
            <a:off x="357158" y="285728"/>
            <a:ext cx="4101353" cy="6215106"/>
          </a:xfrm>
          <a:prstGeom prst="rect">
            <a:avLst/>
          </a:prstGeom>
          <a:noFill/>
        </p:spPr>
      </p:pic>
      <p:sp>
        <p:nvSpPr>
          <p:cNvPr id="3" name="TextBox 2"/>
          <p:cNvSpPr txBox="1"/>
          <p:nvPr/>
        </p:nvSpPr>
        <p:spPr>
          <a:xfrm>
            <a:off x="5072067" y="357166"/>
            <a:ext cx="3786214" cy="1200329"/>
          </a:xfrm>
          <a:prstGeom prst="rect">
            <a:avLst/>
          </a:prstGeom>
          <a:solidFill>
            <a:schemeClr val="accent3">
              <a:lumMod val="60000"/>
              <a:lumOff val="40000"/>
            </a:schemeClr>
          </a:solidFill>
        </p:spPr>
        <p:txBody>
          <a:bodyPr wrap="square" rtlCol="0">
            <a:spAutoFit/>
          </a:bodyPr>
          <a:lstStyle/>
          <a:p>
            <a:r>
              <a:rPr lang="ru-RU" dirty="0" err="1" smtClean="0"/>
              <a:t>Чекальдина</a:t>
            </a:r>
            <a:r>
              <a:rPr lang="ru-RU" dirty="0" smtClean="0"/>
              <a:t> Аня, , 7 класс. Республика Саха (Якутия). Амга. Т.Крюкова. «Триптих в черно-белых тонах»</a:t>
            </a:r>
            <a:endParaRPr lang="ru-RU" dirty="0"/>
          </a:p>
        </p:txBody>
      </p:sp>
      <p:sp>
        <p:nvSpPr>
          <p:cNvPr id="29699" name="Rectangle 3"/>
          <p:cNvSpPr>
            <a:spLocks noChangeArrowheads="1"/>
          </p:cNvSpPr>
          <p:nvPr/>
        </p:nvSpPr>
        <p:spPr bwMode="auto">
          <a:xfrm>
            <a:off x="4786314" y="2571744"/>
            <a:ext cx="4071934" cy="2800767"/>
          </a:xfrm>
          <a:prstGeom prst="rect">
            <a:avLst/>
          </a:prstGeom>
          <a:solidFill>
            <a:schemeClr val="accent3">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Все места были заняты. Ребята уже собирались уйти, когда седьмой номер углядел маленький столик в углу. </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Они заказали мороженое. Интерьер располагал к отдыху, но Клавдия сидела как на иголках. В новом облике она чувствовала себя не в своей тарелке. Ей казалось, что помада размазалась, а тушь потекла. Распущенные волосы с непривычки мешали. Но больше всего её беспокоило, о чём говорить с незнакомым парнем</a:t>
            </a:r>
            <a:r>
              <a:rPr kumimoji="0" lang="ru-RU" sz="1600" b="0" i="0" u="none" strike="noStrike" cap="none" normalizeH="0" baseline="0" dirty="0" smtClean="0">
                <a:ln>
                  <a:noFill/>
                </a:ln>
                <a:solidFill>
                  <a:schemeClr val="tx1"/>
                </a:solidFill>
                <a:effectLst/>
                <a:latin typeface="Calibri"/>
                <a:ea typeface="Calibri" pitchFamily="34" charset="0"/>
                <a:cs typeface="Times New Roman" pitchFamily="18" charset="0"/>
              </a:rPr>
              <a:t>…»</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sw\AppData\Local\Temp\Rar$DI12.360\Чекальдина Аня_3_Амгинская СОШ№2.jpg"/>
          <p:cNvPicPr>
            <a:picLocks noChangeAspect="1" noChangeArrowheads="1"/>
          </p:cNvPicPr>
          <p:nvPr/>
        </p:nvPicPr>
        <p:blipFill>
          <a:blip r:embed="rId2" cstate="print"/>
          <a:srcRect/>
          <a:stretch>
            <a:fillRect/>
          </a:stretch>
        </p:blipFill>
        <p:spPr bwMode="auto">
          <a:xfrm>
            <a:off x="357158" y="0"/>
            <a:ext cx="8501122" cy="6500858"/>
          </a:xfrm>
          <a:prstGeom prst="rect">
            <a:avLst/>
          </a:prstGeom>
          <a:noFill/>
        </p:spPr>
      </p:pic>
      <p:sp>
        <p:nvSpPr>
          <p:cNvPr id="4" name="TextBox 3"/>
          <p:cNvSpPr txBox="1"/>
          <p:nvPr/>
        </p:nvSpPr>
        <p:spPr>
          <a:xfrm>
            <a:off x="357158" y="5643579"/>
            <a:ext cx="3786214" cy="1200329"/>
          </a:xfrm>
          <a:prstGeom prst="rect">
            <a:avLst/>
          </a:prstGeom>
          <a:solidFill>
            <a:schemeClr val="accent3">
              <a:lumMod val="60000"/>
              <a:lumOff val="40000"/>
            </a:schemeClr>
          </a:solidFill>
        </p:spPr>
        <p:txBody>
          <a:bodyPr wrap="square" rtlCol="0">
            <a:spAutoFit/>
          </a:bodyPr>
          <a:lstStyle/>
          <a:p>
            <a:r>
              <a:rPr lang="ru-RU" dirty="0" err="1" smtClean="0"/>
              <a:t>Чекальдина</a:t>
            </a:r>
            <a:r>
              <a:rPr lang="ru-RU" dirty="0" smtClean="0"/>
              <a:t> Аня, , 7 класс. Республика Саха (Якутия). Амга. Т.Крюкова. «Триптих в черно-белых тонах»</a:t>
            </a:r>
            <a:endParaRPr lang="ru-RU"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sw\AppData\Local\Temp\Rar$DI55.360\Чекальдина Аня_Амгинская СОШ№2.jpg"/>
          <p:cNvPicPr>
            <a:picLocks noChangeAspect="1" noChangeArrowheads="1"/>
          </p:cNvPicPr>
          <p:nvPr/>
        </p:nvPicPr>
        <p:blipFill>
          <a:blip r:embed="rId2" cstate="print"/>
          <a:srcRect/>
          <a:stretch>
            <a:fillRect/>
          </a:stretch>
        </p:blipFill>
        <p:spPr bwMode="auto">
          <a:xfrm>
            <a:off x="285720" y="214290"/>
            <a:ext cx="8501122" cy="6357982"/>
          </a:xfrm>
          <a:prstGeom prst="rect">
            <a:avLst/>
          </a:prstGeom>
          <a:noFill/>
        </p:spPr>
      </p:pic>
      <p:sp>
        <p:nvSpPr>
          <p:cNvPr id="3" name="TextBox 2"/>
          <p:cNvSpPr txBox="1"/>
          <p:nvPr/>
        </p:nvSpPr>
        <p:spPr>
          <a:xfrm>
            <a:off x="285720" y="5214950"/>
            <a:ext cx="3143272" cy="1200329"/>
          </a:xfrm>
          <a:prstGeom prst="rect">
            <a:avLst/>
          </a:prstGeom>
          <a:solidFill>
            <a:schemeClr val="accent3">
              <a:lumMod val="60000"/>
              <a:lumOff val="40000"/>
            </a:schemeClr>
          </a:solidFill>
        </p:spPr>
        <p:txBody>
          <a:bodyPr wrap="square" rtlCol="0">
            <a:spAutoFit/>
          </a:bodyPr>
          <a:lstStyle/>
          <a:p>
            <a:r>
              <a:rPr lang="ru-RU" dirty="0" err="1" smtClean="0"/>
              <a:t>Чекальдина</a:t>
            </a:r>
            <a:r>
              <a:rPr lang="ru-RU" dirty="0" smtClean="0"/>
              <a:t> Аня, , 7 класс. Республика Саха (Якутия). Амга. Т.Крюкова. «Триптих в черно-белых тонах»</a:t>
            </a:r>
            <a:endParaRPr lang="ru-RU"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MG_9056.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a:off x="428596" y="5429264"/>
            <a:ext cx="4071966" cy="923330"/>
          </a:xfrm>
          <a:prstGeom prst="rect">
            <a:avLst/>
          </a:prstGeom>
          <a:solidFill>
            <a:schemeClr val="accent3">
              <a:lumMod val="60000"/>
              <a:lumOff val="40000"/>
            </a:schemeClr>
          </a:solidFill>
        </p:spPr>
        <p:txBody>
          <a:bodyPr wrap="square" rtlCol="0">
            <a:spAutoFit/>
          </a:bodyPr>
          <a:lstStyle/>
          <a:p>
            <a:r>
              <a:rPr lang="ru-RU" dirty="0" err="1" smtClean="0"/>
              <a:t>Помигалова</a:t>
            </a:r>
            <a:r>
              <a:rPr lang="ru-RU" dirty="0" smtClean="0"/>
              <a:t> Ксения, 13 лет. Республика Саха (Якутия), г. Якутск МАОУ СОШ№23, 6в </a:t>
            </a:r>
            <a:r>
              <a:rPr lang="ru-RU" dirty="0" err="1" smtClean="0"/>
              <a:t>кл</a:t>
            </a:r>
            <a:r>
              <a:rPr lang="ru-RU" dirty="0" smtClean="0"/>
              <a:t>. </a:t>
            </a:r>
          </a:p>
        </p:txBody>
      </p:sp>
      <p:sp>
        <p:nvSpPr>
          <p:cNvPr id="4" name="TextBox 3"/>
          <p:cNvSpPr txBox="1"/>
          <p:nvPr/>
        </p:nvSpPr>
        <p:spPr>
          <a:xfrm>
            <a:off x="4357654" y="214290"/>
            <a:ext cx="4786346" cy="2031325"/>
          </a:xfrm>
          <a:prstGeom prst="rect">
            <a:avLst/>
          </a:prstGeom>
          <a:solidFill>
            <a:schemeClr val="accent3">
              <a:lumMod val="60000"/>
              <a:lumOff val="40000"/>
            </a:schemeClr>
          </a:solidFill>
        </p:spPr>
        <p:txBody>
          <a:bodyPr wrap="square" rtlCol="0">
            <a:spAutoFit/>
          </a:bodyPr>
          <a:lstStyle/>
          <a:p>
            <a:r>
              <a:rPr lang="ru-RU" dirty="0" smtClean="0"/>
              <a:t>Эдуард </a:t>
            </a:r>
            <a:r>
              <a:rPr lang="ru-RU" dirty="0" err="1" smtClean="0"/>
              <a:t>Веркин</a:t>
            </a:r>
            <a:r>
              <a:rPr lang="ru-RU" dirty="0" smtClean="0"/>
              <a:t> «</a:t>
            </a:r>
            <a:r>
              <a:rPr lang="ru-RU" dirty="0" err="1" smtClean="0"/>
              <a:t>Кусатель</a:t>
            </a:r>
            <a:r>
              <a:rPr lang="ru-RU" dirty="0" smtClean="0"/>
              <a:t> ворон». Иллюстрация . Гуашь.</a:t>
            </a:r>
          </a:p>
          <a:p>
            <a:r>
              <a:rPr lang="ru-RU" dirty="0" smtClean="0"/>
              <a:t>  «Жохова осторожно спустилась к воде, поставила ведро на мостки и села рядом. Я прятался в смородиновом кусте и наблюдал. Луна светила в полную силу, света было достаточно, обстановка романтическая…</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sw\Desktop\Kartina.jpg"/>
          <p:cNvPicPr>
            <a:picLocks noChangeAspect="1" noChangeArrowheads="1"/>
          </p:cNvPicPr>
          <p:nvPr/>
        </p:nvPicPr>
        <p:blipFill>
          <a:blip r:embed="rId2" cstate="print"/>
          <a:srcRect/>
          <a:stretch>
            <a:fillRect/>
          </a:stretch>
        </p:blipFill>
        <p:spPr bwMode="auto">
          <a:xfrm>
            <a:off x="428596" y="214290"/>
            <a:ext cx="5572164" cy="6286520"/>
          </a:xfrm>
          <a:prstGeom prst="rect">
            <a:avLst/>
          </a:prstGeom>
          <a:noFill/>
        </p:spPr>
      </p:pic>
      <p:sp>
        <p:nvSpPr>
          <p:cNvPr id="3" name="TextBox 2"/>
          <p:cNvSpPr txBox="1"/>
          <p:nvPr/>
        </p:nvSpPr>
        <p:spPr>
          <a:xfrm>
            <a:off x="6286512" y="214290"/>
            <a:ext cx="2714644" cy="1200329"/>
          </a:xfrm>
          <a:prstGeom prst="rect">
            <a:avLst/>
          </a:prstGeom>
          <a:solidFill>
            <a:schemeClr val="accent3">
              <a:lumMod val="60000"/>
              <a:lumOff val="40000"/>
            </a:schemeClr>
          </a:solidFill>
        </p:spPr>
        <p:txBody>
          <a:bodyPr wrap="square" rtlCol="0">
            <a:spAutoFit/>
          </a:bodyPr>
          <a:lstStyle/>
          <a:p>
            <a:r>
              <a:rPr lang="ru-RU" dirty="0" err="1"/>
              <a:t>Башарымова</a:t>
            </a:r>
            <a:r>
              <a:rPr lang="ru-RU" dirty="0"/>
              <a:t> София, Полежаева Светлана, 7 «А». МАОУ лицей «Ступени», Хабаровск</a:t>
            </a:r>
          </a:p>
        </p:txBody>
      </p:sp>
      <p:sp>
        <p:nvSpPr>
          <p:cNvPr id="4" name="TextBox 3"/>
          <p:cNvSpPr txBox="1"/>
          <p:nvPr/>
        </p:nvSpPr>
        <p:spPr>
          <a:xfrm>
            <a:off x="6143636" y="4000504"/>
            <a:ext cx="2857520" cy="2031325"/>
          </a:xfrm>
          <a:prstGeom prst="rect">
            <a:avLst/>
          </a:prstGeom>
          <a:solidFill>
            <a:schemeClr val="accent3">
              <a:lumMod val="60000"/>
              <a:lumOff val="40000"/>
            </a:schemeClr>
          </a:solidFill>
        </p:spPr>
        <p:txBody>
          <a:bodyPr wrap="square" rtlCol="0">
            <a:spAutoFit/>
          </a:bodyPr>
          <a:lstStyle/>
          <a:p>
            <a:r>
              <a:rPr lang="ru-RU" dirty="0" err="1" smtClean="0"/>
              <a:t>М.Аромштам</a:t>
            </a:r>
            <a:r>
              <a:rPr lang="ru-RU" dirty="0" smtClean="0"/>
              <a:t>. «Мохнатый ребенок».</a:t>
            </a:r>
          </a:p>
          <a:p>
            <a:r>
              <a:rPr lang="ru-RU" dirty="0" smtClean="0"/>
              <a:t>Гришка бросился обратно в прихожую, притащил в кухню пакет и достал оттуда маленький колючий кактус в горшочке».</a:t>
            </a:r>
            <a:endParaRPr lang="ru-RU"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sw\Downloads\20150204_085226-1.jpg"/>
          <p:cNvPicPr>
            <a:picLocks noChangeAspect="1" noChangeArrowheads="1"/>
          </p:cNvPicPr>
          <p:nvPr/>
        </p:nvPicPr>
        <p:blipFill>
          <a:blip r:embed="rId2" cstate="print"/>
          <a:srcRect/>
          <a:stretch>
            <a:fillRect/>
          </a:stretch>
        </p:blipFill>
        <p:spPr bwMode="auto">
          <a:xfrm>
            <a:off x="500034" y="60858"/>
            <a:ext cx="8643966" cy="6736283"/>
          </a:xfrm>
          <a:prstGeom prst="rect">
            <a:avLst/>
          </a:prstGeom>
          <a:noFill/>
        </p:spPr>
      </p:pic>
      <p:sp>
        <p:nvSpPr>
          <p:cNvPr id="3" name="TextBox 2"/>
          <p:cNvSpPr txBox="1"/>
          <p:nvPr/>
        </p:nvSpPr>
        <p:spPr>
          <a:xfrm>
            <a:off x="1785918" y="6143644"/>
            <a:ext cx="4286280" cy="646331"/>
          </a:xfrm>
          <a:prstGeom prst="rect">
            <a:avLst/>
          </a:prstGeom>
          <a:solidFill>
            <a:schemeClr val="accent3">
              <a:lumMod val="60000"/>
              <a:lumOff val="40000"/>
            </a:schemeClr>
          </a:solidFill>
        </p:spPr>
        <p:txBody>
          <a:bodyPr wrap="square" rtlCol="0">
            <a:spAutoFit/>
          </a:bodyPr>
          <a:lstStyle/>
          <a:p>
            <a:r>
              <a:rPr lang="ru-RU" dirty="0" smtClean="0"/>
              <a:t>Соловьева Ирина, 9"А" класс, МОБУ ГКГ, город Якутск, Республика Саха (Якутия). </a:t>
            </a:r>
            <a:endParaRPr lang="ru-RU" dirty="0"/>
          </a:p>
        </p:txBody>
      </p:sp>
      <p:sp>
        <p:nvSpPr>
          <p:cNvPr id="4" name="TextBox 3"/>
          <p:cNvSpPr txBox="1"/>
          <p:nvPr/>
        </p:nvSpPr>
        <p:spPr>
          <a:xfrm>
            <a:off x="2786050" y="1000108"/>
            <a:ext cx="3714776" cy="923330"/>
          </a:xfrm>
          <a:prstGeom prst="rect">
            <a:avLst/>
          </a:prstGeom>
          <a:solidFill>
            <a:schemeClr val="accent3">
              <a:lumMod val="60000"/>
              <a:lumOff val="40000"/>
            </a:schemeClr>
          </a:solidFill>
        </p:spPr>
        <p:txBody>
          <a:bodyPr wrap="square" rtlCol="0">
            <a:spAutoFit/>
          </a:bodyPr>
          <a:lstStyle/>
          <a:p>
            <a:r>
              <a:rPr lang="ru-RU" dirty="0" smtClean="0"/>
              <a:t>Дина </a:t>
            </a:r>
            <a:r>
              <a:rPr lang="ru-RU" dirty="0" err="1" smtClean="0"/>
              <a:t>Сабитова</a:t>
            </a:r>
            <a:r>
              <a:rPr lang="ru-RU" dirty="0" smtClean="0"/>
              <a:t>. "Где нет зимы". Цветные карандаши, акварельные карандаши, черный лайнер.</a:t>
            </a:r>
            <a:endParaRPr lang="ru-RU"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Рисунок 1" descr="C:\Users\Оксана\Documents\img911.jpg"/>
          <p:cNvPicPr>
            <a:picLocks noChangeAspect="1" noChangeArrowheads="1"/>
          </p:cNvPicPr>
          <p:nvPr/>
        </p:nvPicPr>
        <p:blipFill>
          <a:blip r:embed="rId2" cstate="print"/>
          <a:srcRect/>
          <a:stretch>
            <a:fillRect/>
          </a:stretch>
        </p:blipFill>
        <p:spPr bwMode="auto">
          <a:xfrm>
            <a:off x="428596" y="357166"/>
            <a:ext cx="4143404" cy="5572164"/>
          </a:xfrm>
          <a:prstGeom prst="rect">
            <a:avLst/>
          </a:prstGeom>
          <a:noFill/>
          <a:ln w="9525">
            <a:noFill/>
            <a:miter lim="800000"/>
            <a:headEnd/>
            <a:tailEnd/>
          </a:ln>
        </p:spPr>
      </p:pic>
      <p:sp>
        <p:nvSpPr>
          <p:cNvPr id="35845" name="Rectangle 5"/>
          <p:cNvSpPr>
            <a:spLocks noChangeArrowheads="1"/>
          </p:cNvSpPr>
          <p:nvPr/>
        </p:nvSpPr>
        <p:spPr bwMode="auto">
          <a:xfrm>
            <a:off x="5715008" y="679201"/>
            <a:ext cx="3000396" cy="1384995"/>
          </a:xfrm>
          <a:prstGeom prst="rect">
            <a:avLst/>
          </a:prstGeom>
          <a:solidFill>
            <a:schemeClr val="accent3">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53975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Васильева  Анастасия, </a:t>
            </a:r>
          </a:p>
          <a:p>
            <a:pPr marL="0" marR="0" lvl="0" indent="53975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7Б </a:t>
            </a:r>
            <a:r>
              <a:rPr kumimoji="0" lang="ru-RU" sz="14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кл</a:t>
            </a:r>
            <a:r>
              <a:rPr kumimoji="0" lang="ru-RU"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13лет</a:t>
            </a:r>
            <a:endParaRPr kumimoji="0" lang="ru-RU" sz="700" b="0" i="0" u="none" strike="noStrike" cap="none" normalizeH="0" baseline="0" dirty="0" smtClean="0">
              <a:ln>
                <a:noFill/>
              </a:ln>
              <a:solidFill>
                <a:schemeClr val="tx1"/>
              </a:solidFill>
              <a:effectLst/>
              <a:latin typeface="Arial" pitchFamily="34" charset="0"/>
              <a:cs typeface="Arial" pitchFamily="34" charset="0"/>
            </a:endParaRPr>
          </a:p>
          <a:p>
            <a:pPr marL="0" marR="0" lvl="0" indent="539750" algn="ctr"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ОУ-</a:t>
            </a:r>
            <a:r>
              <a:rPr kumimoji="0" lang="ru-RU"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МБОУ СОШ </a:t>
            </a:r>
          </a:p>
          <a:p>
            <a:pPr marL="0" marR="0" lvl="0" indent="539750" algn="ctr"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п.г.т</a:t>
            </a:r>
            <a:r>
              <a:rPr kumimoji="0" lang="ru-RU"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4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Уруша</a:t>
            </a:r>
            <a:r>
              <a:rPr kumimoji="0" lang="ru-RU"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ru-RU" sz="700" b="0" i="0" u="none" strike="noStrike" cap="none" normalizeH="0" baseline="0" dirty="0" smtClean="0">
              <a:ln>
                <a:noFill/>
              </a:ln>
              <a:solidFill>
                <a:schemeClr val="tx1"/>
              </a:solidFill>
              <a:effectLst/>
              <a:latin typeface="Arial" pitchFamily="34" charset="0"/>
              <a:cs typeface="Arial" pitchFamily="34" charset="0"/>
            </a:endParaRPr>
          </a:p>
          <a:p>
            <a:pPr marL="0" marR="0" lvl="0" indent="539750" algn="ctr"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Сковородинский</a:t>
            </a:r>
            <a:r>
              <a:rPr kumimoji="0" lang="ru-RU"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район,</a:t>
            </a:r>
            <a:endParaRPr kumimoji="0" lang="ru-RU" sz="700" b="0" i="0" u="none" strike="noStrike" cap="none" normalizeH="0" baseline="0" dirty="0" smtClean="0">
              <a:ln>
                <a:noFill/>
              </a:ln>
              <a:solidFill>
                <a:schemeClr val="tx1"/>
              </a:solidFill>
              <a:effectLst/>
              <a:latin typeface="Arial" pitchFamily="34" charset="0"/>
              <a:cs typeface="Arial" pitchFamily="34" charset="0"/>
            </a:endParaRPr>
          </a:p>
          <a:p>
            <a:pPr marL="0" marR="0" lvl="0" indent="539750" algn="ctr"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Амурская область</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5846" name="Rectangle 6"/>
          <p:cNvSpPr>
            <a:spLocks noChangeArrowheads="1"/>
          </p:cNvSpPr>
          <p:nvPr/>
        </p:nvSpPr>
        <p:spPr bwMode="auto">
          <a:xfrm>
            <a:off x="5004048" y="2490266"/>
            <a:ext cx="3711356" cy="3539430"/>
          </a:xfrm>
          <a:prstGeom prst="rect">
            <a:avLst/>
          </a:prstGeom>
          <a:solidFill>
            <a:schemeClr val="accent3">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Monotype Corsiva" panose="03010101010201010101" pitchFamily="66" charset="0"/>
                <a:ea typeface="Calibri" pitchFamily="34" charset="0"/>
                <a:cs typeface="Times New Roman" pitchFamily="18" charset="0"/>
              </a:rPr>
              <a:t>Она, как заворожённая, сложила ладошки                                                                                                                                                                                                        вместе - они наполнились голубыми и синими мерцающими                                                                                                                                         искрами. У неё были красивые огненно-красные крылья.                                                                                                                             Василиса взмахнула ими – вышло это абсолютно легко,                                                                                                                                     будто она летала всю жизнь…Пушистые облака неожиданно сменились звёздами, дружелюбно мерцающими вдалеке…И вдруг в мягкой бархатной темноте вспыхнули тысячи огненных лестниц…</a:t>
            </a:r>
            <a:endParaRPr kumimoji="0" lang="ru-RU" sz="1600" b="1" i="0" u="none" strike="noStrike" cap="none" normalizeH="0" baseline="0" dirty="0" smtClean="0">
              <a:ln>
                <a:noFill/>
              </a:ln>
              <a:solidFill>
                <a:schemeClr val="tx1"/>
              </a:solidFill>
              <a:effectLst/>
              <a:latin typeface="Monotype Corsiva" panose="03010101010201010101" pitchFamily="66"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Monotype Corsiva" pitchFamily="66" charset="0"/>
                <a:ea typeface="Calibri" pitchFamily="34" charset="0"/>
                <a:cs typeface="Times New Roman" pitchFamily="18" charset="0"/>
              </a:rPr>
              <a:t>                                      Наталья Щерба «</a:t>
            </a:r>
            <a:r>
              <a:rPr kumimoji="0" lang="ru-RU" sz="1600" b="1" i="0" u="none" strike="noStrike" cap="none" normalizeH="0" baseline="0" dirty="0" err="1" smtClean="0">
                <a:ln>
                  <a:noFill/>
                </a:ln>
                <a:solidFill>
                  <a:schemeClr val="tx1"/>
                </a:solidFill>
                <a:effectLst/>
                <a:latin typeface="Monotype Corsiva" pitchFamily="66" charset="0"/>
                <a:ea typeface="Calibri" pitchFamily="34" charset="0"/>
                <a:cs typeface="Times New Roman" pitchFamily="18" charset="0"/>
              </a:rPr>
              <a:t>Часодеи</a:t>
            </a:r>
            <a:r>
              <a:rPr kumimoji="0" lang="ru-RU" sz="1600" b="1" i="0" u="none" strike="noStrike" cap="none" normalizeH="0" baseline="0" dirty="0" smtClean="0">
                <a:ln>
                  <a:noFill/>
                </a:ln>
                <a:solidFill>
                  <a:schemeClr val="tx1"/>
                </a:solidFill>
                <a:effectLst/>
                <a:latin typeface="Monotype Corsiva" pitchFamily="66" charset="0"/>
                <a:ea typeface="Calibri" pitchFamily="34" charset="0"/>
                <a:cs typeface="Times New Roman" pitchFamily="18" charset="0"/>
              </a:rPr>
              <a:t>»</a:t>
            </a:r>
            <a:endParaRPr kumimoji="0" lang="ru-RU" sz="1600" b="1" i="0" u="none" strike="noStrike" cap="none" normalizeH="0" baseline="0" dirty="0" smtClean="0">
              <a:ln>
                <a:noFill/>
              </a:ln>
              <a:solidFill>
                <a:schemeClr val="tx1"/>
              </a:solidFill>
              <a:effectLst/>
              <a:latin typeface="Monotype Corsiva" panose="03010101010201010101" pitchFamily="66" charset="0"/>
              <a:cs typeface="Arial"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Рисунок 1" descr="C:\Users\Оксана\Documents\img908.jpg"/>
          <p:cNvPicPr>
            <a:picLocks noChangeAspect="1" noChangeArrowheads="1"/>
          </p:cNvPicPr>
          <p:nvPr/>
        </p:nvPicPr>
        <p:blipFill>
          <a:blip r:embed="rId2"/>
          <a:srcRect/>
          <a:stretch>
            <a:fillRect/>
          </a:stretch>
        </p:blipFill>
        <p:spPr bwMode="auto">
          <a:xfrm>
            <a:off x="-142908" y="-357214"/>
            <a:ext cx="10842625" cy="7705725"/>
          </a:xfrm>
          <a:prstGeom prst="rect">
            <a:avLst/>
          </a:prstGeom>
          <a:noFill/>
          <a:ln w="9525">
            <a:noFill/>
            <a:miter lim="800000"/>
            <a:headEnd/>
            <a:tailEnd/>
          </a:ln>
        </p:spPr>
      </p:pic>
      <p:sp>
        <p:nvSpPr>
          <p:cNvPr id="36867" name="Rectangle 3"/>
          <p:cNvSpPr>
            <a:spLocks noChangeArrowheads="1"/>
          </p:cNvSpPr>
          <p:nvPr/>
        </p:nvSpPr>
        <p:spPr bwMode="auto">
          <a:xfrm>
            <a:off x="0" y="5429264"/>
            <a:ext cx="4071934" cy="1661993"/>
          </a:xfrm>
          <a:prstGeom prst="rect">
            <a:avLst/>
          </a:prstGeom>
          <a:solidFill>
            <a:schemeClr val="accent3">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2200" b="0" i="0" u="none" strike="noStrike" cap="none" normalizeH="0" baseline="0" dirty="0" smtClean="0">
                <a:ln>
                  <a:noFill/>
                </a:ln>
                <a:solidFill>
                  <a:srgbClr val="FFFFFF"/>
                </a:solidFill>
                <a:effectLst/>
                <a:latin typeface="Monotype Corsiva" pitchFamily="66" charset="0"/>
                <a:ea typeface="Calibri" pitchFamily="34" charset="0"/>
                <a:cs typeface="Times New Roman" pitchFamily="18" charset="0"/>
              </a:rPr>
              <a:t>- </a:t>
            </a:r>
            <a:r>
              <a:rPr kumimoji="0" lang="ru-RU" sz="1600" b="0" i="0" u="none" strike="noStrike" cap="none" normalizeH="0" baseline="0" dirty="0" smtClean="0">
                <a:ln>
                  <a:noFill/>
                </a:ln>
                <a:solidFill>
                  <a:schemeClr val="tx1"/>
                </a:solidFill>
                <a:effectLst/>
                <a:latin typeface="Monotype Corsiva" pitchFamily="66" charset="0"/>
                <a:ea typeface="Calibri" pitchFamily="34" charset="0"/>
                <a:cs typeface="Times New Roman" pitchFamily="18" charset="0"/>
              </a:rPr>
              <a:t>Ну что ты? Всё хорошо, - сказал Савва и                                                                                                                                                                                                                               присел  на край кровати…</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Monotype Corsiva" pitchFamily="66" charset="0"/>
                <a:ea typeface="Calibri" pitchFamily="34" charset="0"/>
                <a:cs typeface="Times New Roman" pitchFamily="18" charset="0"/>
              </a:rPr>
              <a:t>Клавдия улыбнулась. Савва был с ней. Мир обретал краски.</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Monotype Corsiva" pitchFamily="66" charset="0"/>
                <a:ea typeface="Calibri" pitchFamily="34" charset="0"/>
                <a:cs typeface="Times New Roman" pitchFamily="18" charset="0"/>
              </a:rPr>
              <a:t>            </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Monotype Corsiva" pitchFamily="66" charset="0"/>
                <a:ea typeface="Calibri" pitchFamily="34" charset="0"/>
                <a:cs typeface="Times New Roman" pitchFamily="18" charset="0"/>
              </a:rPr>
              <a:t> Крюкова Т. «Триптих в черно- белых тонах»</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TextBox 4"/>
          <p:cNvSpPr txBox="1"/>
          <p:nvPr/>
        </p:nvSpPr>
        <p:spPr>
          <a:xfrm>
            <a:off x="8358214" y="-285776"/>
            <a:ext cx="2286016" cy="1477328"/>
          </a:xfrm>
          <a:prstGeom prst="rect">
            <a:avLst/>
          </a:prstGeom>
          <a:solidFill>
            <a:schemeClr val="accent3">
              <a:lumMod val="60000"/>
              <a:lumOff val="40000"/>
            </a:schemeClr>
          </a:solidFill>
        </p:spPr>
        <p:txBody>
          <a:bodyPr wrap="square" rtlCol="0">
            <a:spAutoFit/>
          </a:bodyPr>
          <a:lstStyle/>
          <a:p>
            <a:r>
              <a:rPr lang="ru-RU" dirty="0" err="1" smtClean="0"/>
              <a:t>Лукашина</a:t>
            </a:r>
            <a:r>
              <a:rPr lang="ru-RU" dirty="0" smtClean="0"/>
              <a:t> Анастасия</a:t>
            </a:r>
            <a:r>
              <a:rPr lang="ru-RU" dirty="0"/>
              <a:t>7 «Б» МБОУ СОШ </a:t>
            </a:r>
            <a:r>
              <a:rPr lang="ru-RU" dirty="0" err="1"/>
              <a:t>пгт</a:t>
            </a:r>
            <a:r>
              <a:rPr lang="ru-RU" dirty="0"/>
              <a:t> </a:t>
            </a:r>
            <a:r>
              <a:rPr lang="ru-RU" dirty="0" err="1"/>
              <a:t>Уруша</a:t>
            </a:r>
            <a:r>
              <a:rPr lang="ru-RU" dirty="0"/>
              <a:t> Амурская область</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sw\AppData\Local\Temp\Rar$DI60.880\1.1. IMG.jpg"/>
          <p:cNvPicPr>
            <a:picLocks noChangeAspect="1" noChangeArrowheads="1"/>
          </p:cNvPicPr>
          <p:nvPr/>
        </p:nvPicPr>
        <p:blipFill>
          <a:blip r:embed="rId2"/>
          <a:srcRect/>
          <a:stretch>
            <a:fillRect/>
          </a:stretch>
        </p:blipFill>
        <p:spPr bwMode="auto">
          <a:xfrm>
            <a:off x="285720" y="0"/>
            <a:ext cx="8715404" cy="6670477"/>
          </a:xfrm>
          <a:prstGeom prst="rect">
            <a:avLst/>
          </a:prstGeom>
          <a:noFill/>
        </p:spPr>
      </p:pic>
      <p:sp>
        <p:nvSpPr>
          <p:cNvPr id="3" name="TextBox 2"/>
          <p:cNvSpPr txBox="1"/>
          <p:nvPr/>
        </p:nvSpPr>
        <p:spPr>
          <a:xfrm>
            <a:off x="928662" y="5500702"/>
            <a:ext cx="3286148" cy="923330"/>
          </a:xfrm>
          <a:prstGeom prst="rect">
            <a:avLst/>
          </a:prstGeom>
          <a:solidFill>
            <a:schemeClr val="accent3">
              <a:lumMod val="60000"/>
              <a:lumOff val="40000"/>
            </a:schemeClr>
          </a:solidFill>
        </p:spPr>
        <p:txBody>
          <a:bodyPr wrap="square" rtlCol="0">
            <a:spAutoFit/>
          </a:bodyPr>
          <a:lstStyle/>
          <a:p>
            <a:r>
              <a:rPr lang="ru-RU" dirty="0" smtClean="0"/>
              <a:t>Рябинина </a:t>
            </a:r>
            <a:r>
              <a:rPr lang="ru-RU" dirty="0"/>
              <a:t>Анна, 11 </a:t>
            </a:r>
            <a:r>
              <a:rPr lang="ru-RU" dirty="0" err="1"/>
              <a:t>кл</a:t>
            </a:r>
            <a:r>
              <a:rPr lang="ru-RU" dirty="0"/>
              <a:t>, МБОУ СОШ </a:t>
            </a:r>
            <a:r>
              <a:rPr lang="ru-RU" dirty="0" err="1"/>
              <a:t>пгт</a:t>
            </a:r>
            <a:r>
              <a:rPr lang="ru-RU" dirty="0"/>
              <a:t> </a:t>
            </a:r>
            <a:r>
              <a:rPr lang="ru-RU" dirty="0" err="1"/>
              <a:t>Уруша</a:t>
            </a:r>
            <a:r>
              <a:rPr lang="ru-RU" dirty="0"/>
              <a:t> Амурская область</a:t>
            </a:r>
          </a:p>
        </p:txBody>
      </p:sp>
      <p:sp>
        <p:nvSpPr>
          <p:cNvPr id="7" name="TextBox 6"/>
          <p:cNvSpPr txBox="1"/>
          <p:nvPr/>
        </p:nvSpPr>
        <p:spPr>
          <a:xfrm>
            <a:off x="5929322" y="428604"/>
            <a:ext cx="3000396" cy="923330"/>
          </a:xfrm>
          <a:prstGeom prst="rect">
            <a:avLst/>
          </a:prstGeom>
          <a:solidFill>
            <a:schemeClr val="accent3">
              <a:lumMod val="60000"/>
              <a:lumOff val="40000"/>
            </a:schemeClr>
          </a:solidFill>
        </p:spPr>
        <p:txBody>
          <a:bodyPr wrap="square" rtlCol="0">
            <a:spAutoFit/>
          </a:bodyPr>
          <a:lstStyle/>
          <a:p>
            <a:r>
              <a:rPr lang="ru-RU" dirty="0" err="1"/>
              <a:t>Жвалевский</a:t>
            </a:r>
            <a:r>
              <a:rPr lang="ru-RU" dirty="0"/>
              <a:t> Андрей, Пастернак Евгения "Смерть мёртвым душам!"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Users\sw\AppData\Local\Temp\Rar$DI08.880\2.1. IMG_0001.jpg"/>
          <p:cNvPicPr>
            <a:picLocks noChangeAspect="1" noChangeArrowheads="1"/>
          </p:cNvPicPr>
          <p:nvPr/>
        </p:nvPicPr>
        <p:blipFill>
          <a:blip r:embed="rId2"/>
          <a:srcRect/>
          <a:stretch>
            <a:fillRect/>
          </a:stretch>
        </p:blipFill>
        <p:spPr bwMode="auto">
          <a:xfrm>
            <a:off x="0" y="191988"/>
            <a:ext cx="9144000" cy="6474023"/>
          </a:xfrm>
          <a:prstGeom prst="rect">
            <a:avLst/>
          </a:prstGeom>
          <a:noFill/>
        </p:spPr>
      </p:pic>
      <p:sp>
        <p:nvSpPr>
          <p:cNvPr id="3" name="TextBox 2"/>
          <p:cNvSpPr txBox="1"/>
          <p:nvPr/>
        </p:nvSpPr>
        <p:spPr>
          <a:xfrm>
            <a:off x="357158" y="5857892"/>
            <a:ext cx="3500462" cy="646331"/>
          </a:xfrm>
          <a:prstGeom prst="rect">
            <a:avLst/>
          </a:prstGeom>
          <a:solidFill>
            <a:schemeClr val="accent3">
              <a:lumMod val="60000"/>
              <a:lumOff val="40000"/>
            </a:schemeClr>
          </a:solidFill>
        </p:spPr>
        <p:txBody>
          <a:bodyPr wrap="square" rtlCol="0">
            <a:spAutoFit/>
          </a:bodyPr>
          <a:lstStyle/>
          <a:p>
            <a:r>
              <a:rPr lang="ru-RU" dirty="0" smtClean="0"/>
              <a:t>Рябинина Анна, 11 </a:t>
            </a:r>
            <a:r>
              <a:rPr lang="ru-RU" dirty="0" err="1" smtClean="0"/>
              <a:t>кл</a:t>
            </a:r>
            <a:r>
              <a:rPr lang="ru-RU" dirty="0" smtClean="0"/>
              <a:t>, МБОУ СОШ </a:t>
            </a:r>
            <a:r>
              <a:rPr lang="ru-RU" dirty="0" err="1" smtClean="0"/>
              <a:t>пгт</a:t>
            </a:r>
            <a:r>
              <a:rPr lang="ru-RU" dirty="0" smtClean="0"/>
              <a:t> </a:t>
            </a:r>
            <a:r>
              <a:rPr lang="ru-RU" dirty="0" err="1" smtClean="0"/>
              <a:t>Уруша</a:t>
            </a:r>
            <a:r>
              <a:rPr lang="ru-RU" dirty="0" smtClean="0"/>
              <a:t> Амурская область</a:t>
            </a:r>
            <a:endParaRPr lang="ru-RU" dirty="0"/>
          </a:p>
        </p:txBody>
      </p:sp>
      <p:sp>
        <p:nvSpPr>
          <p:cNvPr id="4" name="TextBox 3"/>
          <p:cNvSpPr txBox="1"/>
          <p:nvPr/>
        </p:nvSpPr>
        <p:spPr>
          <a:xfrm>
            <a:off x="5714976" y="500042"/>
            <a:ext cx="3429024" cy="923330"/>
          </a:xfrm>
          <a:prstGeom prst="rect">
            <a:avLst/>
          </a:prstGeom>
          <a:solidFill>
            <a:schemeClr val="accent3">
              <a:lumMod val="60000"/>
              <a:lumOff val="40000"/>
            </a:schemeClr>
          </a:solidFill>
        </p:spPr>
        <p:txBody>
          <a:bodyPr wrap="square" rtlCol="0">
            <a:spAutoFit/>
          </a:bodyPr>
          <a:lstStyle/>
          <a:p>
            <a:r>
              <a:rPr lang="ru-RU" dirty="0" err="1" smtClean="0"/>
              <a:t>Жвалевский</a:t>
            </a:r>
            <a:r>
              <a:rPr lang="ru-RU" dirty="0" smtClean="0"/>
              <a:t> Андрей, Пастернак Евгения "Смерть мёртвым душам!" </a:t>
            </a:r>
            <a:endParaRPr lang="ru-RU"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sw\AppData\Local\Temp\Rar$DI27.584\3.1. IMG_0002.jpg"/>
          <p:cNvPicPr>
            <a:picLocks noChangeAspect="1" noChangeArrowheads="1"/>
          </p:cNvPicPr>
          <p:nvPr/>
        </p:nvPicPr>
        <p:blipFill>
          <a:blip r:embed="rId2"/>
          <a:srcRect/>
          <a:stretch>
            <a:fillRect/>
          </a:stretch>
        </p:blipFill>
        <p:spPr bwMode="auto">
          <a:xfrm>
            <a:off x="0" y="93761"/>
            <a:ext cx="9144000" cy="6670477"/>
          </a:xfrm>
          <a:prstGeom prst="rect">
            <a:avLst/>
          </a:prstGeom>
          <a:noFill/>
        </p:spPr>
      </p:pic>
      <p:sp>
        <p:nvSpPr>
          <p:cNvPr id="3" name="TextBox 2"/>
          <p:cNvSpPr txBox="1"/>
          <p:nvPr/>
        </p:nvSpPr>
        <p:spPr>
          <a:xfrm>
            <a:off x="0" y="5786454"/>
            <a:ext cx="3643338" cy="646331"/>
          </a:xfrm>
          <a:prstGeom prst="rect">
            <a:avLst/>
          </a:prstGeom>
          <a:solidFill>
            <a:schemeClr val="accent3">
              <a:lumMod val="60000"/>
              <a:lumOff val="40000"/>
            </a:schemeClr>
          </a:solidFill>
        </p:spPr>
        <p:txBody>
          <a:bodyPr wrap="square" rtlCol="0">
            <a:spAutoFit/>
          </a:bodyPr>
          <a:lstStyle/>
          <a:p>
            <a:r>
              <a:rPr lang="ru-RU" dirty="0" smtClean="0"/>
              <a:t>Рябинина Анна, 11 </a:t>
            </a:r>
            <a:r>
              <a:rPr lang="ru-RU" dirty="0" err="1" smtClean="0"/>
              <a:t>кл</a:t>
            </a:r>
            <a:r>
              <a:rPr lang="ru-RU" dirty="0" smtClean="0"/>
              <a:t>, МБОУ СОШ </a:t>
            </a:r>
            <a:r>
              <a:rPr lang="ru-RU" dirty="0" err="1" smtClean="0"/>
              <a:t>пгт</a:t>
            </a:r>
            <a:r>
              <a:rPr lang="ru-RU" dirty="0" smtClean="0"/>
              <a:t> </a:t>
            </a:r>
            <a:r>
              <a:rPr lang="ru-RU" dirty="0" err="1" smtClean="0"/>
              <a:t>Уруша</a:t>
            </a:r>
            <a:r>
              <a:rPr lang="ru-RU" dirty="0" smtClean="0"/>
              <a:t> Амурская область</a:t>
            </a:r>
            <a:endParaRPr lang="ru-RU" dirty="0"/>
          </a:p>
        </p:txBody>
      </p:sp>
      <p:sp>
        <p:nvSpPr>
          <p:cNvPr id="4" name="TextBox 3"/>
          <p:cNvSpPr txBox="1"/>
          <p:nvPr/>
        </p:nvSpPr>
        <p:spPr>
          <a:xfrm>
            <a:off x="5929322" y="500042"/>
            <a:ext cx="3000396" cy="923330"/>
          </a:xfrm>
          <a:prstGeom prst="rect">
            <a:avLst/>
          </a:prstGeom>
          <a:solidFill>
            <a:schemeClr val="accent3">
              <a:lumMod val="60000"/>
              <a:lumOff val="40000"/>
            </a:schemeClr>
          </a:solidFill>
        </p:spPr>
        <p:txBody>
          <a:bodyPr wrap="square" rtlCol="0">
            <a:spAutoFit/>
          </a:bodyPr>
          <a:lstStyle/>
          <a:p>
            <a:r>
              <a:rPr lang="ru-RU" dirty="0" err="1" smtClean="0"/>
              <a:t>Жвалевский</a:t>
            </a:r>
            <a:r>
              <a:rPr lang="ru-RU" dirty="0" smtClean="0"/>
              <a:t> Андрей, Пастернак Евгения "Смерть мёртвым душам!" </a:t>
            </a:r>
            <a:endParaRPr lang="ru-RU"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sw\AppData\Local\Temp\Rar$DI67.584\1.1. IMG2.jpg"/>
          <p:cNvPicPr>
            <a:picLocks noChangeAspect="1" noChangeArrowheads="1"/>
          </p:cNvPicPr>
          <p:nvPr/>
        </p:nvPicPr>
        <p:blipFill>
          <a:blip r:embed="rId2"/>
          <a:srcRect/>
          <a:stretch>
            <a:fillRect/>
          </a:stretch>
        </p:blipFill>
        <p:spPr bwMode="auto">
          <a:xfrm>
            <a:off x="0" y="169664"/>
            <a:ext cx="9144000" cy="6518672"/>
          </a:xfrm>
          <a:prstGeom prst="rect">
            <a:avLst/>
          </a:prstGeom>
          <a:noFill/>
        </p:spPr>
      </p:pic>
      <p:sp>
        <p:nvSpPr>
          <p:cNvPr id="3" name="TextBox 2"/>
          <p:cNvSpPr txBox="1"/>
          <p:nvPr/>
        </p:nvSpPr>
        <p:spPr>
          <a:xfrm>
            <a:off x="214282" y="5357826"/>
            <a:ext cx="3429024" cy="923330"/>
          </a:xfrm>
          <a:prstGeom prst="rect">
            <a:avLst/>
          </a:prstGeom>
          <a:solidFill>
            <a:schemeClr val="accent3">
              <a:lumMod val="60000"/>
              <a:lumOff val="40000"/>
            </a:schemeClr>
          </a:solidFill>
        </p:spPr>
        <p:txBody>
          <a:bodyPr wrap="square" rtlCol="0">
            <a:spAutoFit/>
          </a:bodyPr>
          <a:lstStyle/>
          <a:p>
            <a:r>
              <a:rPr lang="ru-RU" dirty="0" smtClean="0"/>
              <a:t>Султанова </a:t>
            </a:r>
            <a:r>
              <a:rPr lang="ru-RU" dirty="0"/>
              <a:t>Ирина, 9 </a:t>
            </a:r>
            <a:r>
              <a:rPr lang="ru-RU" dirty="0" err="1"/>
              <a:t>кл</a:t>
            </a:r>
            <a:r>
              <a:rPr lang="ru-RU" dirty="0"/>
              <a:t>, МБОУ СОШ </a:t>
            </a:r>
            <a:r>
              <a:rPr lang="ru-RU" dirty="0" err="1"/>
              <a:t>пгт</a:t>
            </a:r>
            <a:r>
              <a:rPr lang="ru-RU" dirty="0"/>
              <a:t> </a:t>
            </a:r>
            <a:r>
              <a:rPr lang="ru-RU" dirty="0" err="1"/>
              <a:t>Уруша</a:t>
            </a:r>
            <a:r>
              <a:rPr lang="ru-RU" dirty="0"/>
              <a:t> Амурская область</a:t>
            </a:r>
          </a:p>
        </p:txBody>
      </p:sp>
      <p:sp>
        <p:nvSpPr>
          <p:cNvPr id="4" name="TextBox 3"/>
          <p:cNvSpPr txBox="1"/>
          <p:nvPr/>
        </p:nvSpPr>
        <p:spPr>
          <a:xfrm>
            <a:off x="6715140" y="714356"/>
            <a:ext cx="2071702" cy="1200329"/>
          </a:xfrm>
          <a:prstGeom prst="rect">
            <a:avLst/>
          </a:prstGeom>
          <a:solidFill>
            <a:schemeClr val="accent3">
              <a:lumMod val="60000"/>
              <a:lumOff val="40000"/>
            </a:schemeClr>
          </a:solidFill>
        </p:spPr>
        <p:txBody>
          <a:bodyPr wrap="square" rtlCol="0">
            <a:spAutoFit/>
          </a:bodyPr>
          <a:lstStyle/>
          <a:p>
            <a:r>
              <a:rPr lang="ru-RU" dirty="0" err="1" smtClean="0"/>
              <a:t>Жвалевский</a:t>
            </a:r>
            <a:r>
              <a:rPr lang="ru-RU" dirty="0" smtClean="0"/>
              <a:t> Андрей, Пастернак Евгения «Типа, смотри, короче»</a:t>
            </a:r>
            <a:endParaRPr lang="ru-RU"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Users\sw\AppData\Local\Temp\Rar$DI28.584\2.1. IMG.jpg"/>
          <p:cNvPicPr>
            <a:picLocks noChangeAspect="1" noChangeArrowheads="1"/>
          </p:cNvPicPr>
          <p:nvPr/>
        </p:nvPicPr>
        <p:blipFill>
          <a:blip r:embed="rId2"/>
          <a:srcRect/>
          <a:stretch>
            <a:fillRect/>
          </a:stretch>
        </p:blipFill>
        <p:spPr bwMode="auto">
          <a:xfrm>
            <a:off x="0" y="165199"/>
            <a:ext cx="9144000" cy="6527602"/>
          </a:xfrm>
          <a:prstGeom prst="rect">
            <a:avLst/>
          </a:prstGeom>
          <a:noFill/>
        </p:spPr>
      </p:pic>
      <p:sp>
        <p:nvSpPr>
          <p:cNvPr id="3" name="TextBox 2"/>
          <p:cNvSpPr txBox="1"/>
          <p:nvPr/>
        </p:nvSpPr>
        <p:spPr>
          <a:xfrm>
            <a:off x="642910" y="5786454"/>
            <a:ext cx="3071834" cy="923330"/>
          </a:xfrm>
          <a:prstGeom prst="rect">
            <a:avLst/>
          </a:prstGeom>
          <a:solidFill>
            <a:schemeClr val="accent3">
              <a:lumMod val="60000"/>
              <a:lumOff val="40000"/>
            </a:schemeClr>
          </a:solidFill>
        </p:spPr>
        <p:txBody>
          <a:bodyPr wrap="square" rtlCol="0">
            <a:spAutoFit/>
          </a:bodyPr>
          <a:lstStyle/>
          <a:p>
            <a:r>
              <a:rPr lang="ru-RU" dirty="0" smtClean="0"/>
              <a:t>Султанова Ирина, 9 </a:t>
            </a:r>
            <a:r>
              <a:rPr lang="ru-RU" dirty="0" err="1" smtClean="0"/>
              <a:t>кл</a:t>
            </a:r>
            <a:r>
              <a:rPr lang="ru-RU" dirty="0" smtClean="0"/>
              <a:t>, МБОУ СОШ </a:t>
            </a:r>
            <a:r>
              <a:rPr lang="ru-RU" dirty="0" err="1" smtClean="0"/>
              <a:t>пгт</a:t>
            </a:r>
            <a:r>
              <a:rPr lang="ru-RU" dirty="0" smtClean="0"/>
              <a:t> </a:t>
            </a:r>
            <a:r>
              <a:rPr lang="ru-RU" dirty="0" err="1" smtClean="0"/>
              <a:t>Уруша</a:t>
            </a:r>
            <a:r>
              <a:rPr lang="ru-RU" dirty="0" smtClean="0"/>
              <a:t> Амурская область</a:t>
            </a:r>
            <a:endParaRPr lang="ru-RU" dirty="0"/>
          </a:p>
        </p:txBody>
      </p:sp>
      <p:sp>
        <p:nvSpPr>
          <p:cNvPr id="4" name="TextBox 3"/>
          <p:cNvSpPr txBox="1"/>
          <p:nvPr/>
        </p:nvSpPr>
        <p:spPr>
          <a:xfrm>
            <a:off x="6357950" y="428604"/>
            <a:ext cx="2643206" cy="923330"/>
          </a:xfrm>
          <a:prstGeom prst="rect">
            <a:avLst/>
          </a:prstGeom>
          <a:solidFill>
            <a:schemeClr val="accent3">
              <a:lumMod val="60000"/>
              <a:lumOff val="40000"/>
            </a:schemeClr>
          </a:solidFill>
        </p:spPr>
        <p:txBody>
          <a:bodyPr wrap="square" rtlCol="0">
            <a:spAutoFit/>
          </a:bodyPr>
          <a:lstStyle/>
          <a:p>
            <a:r>
              <a:rPr lang="ru-RU" dirty="0" err="1" smtClean="0"/>
              <a:t>Жвалевский</a:t>
            </a:r>
            <a:r>
              <a:rPr lang="ru-RU" dirty="0" smtClean="0"/>
              <a:t> Андрей, Пастернак Евгения «Типа, смотри, короче»</a:t>
            </a:r>
            <a:endParaRPr lang="ru-RU"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Users\sw\AppData\Local\Temp\Rar$DI72.584\3.1. IMG1.jpg"/>
          <p:cNvPicPr>
            <a:picLocks noChangeAspect="1" noChangeArrowheads="1"/>
          </p:cNvPicPr>
          <p:nvPr/>
        </p:nvPicPr>
        <p:blipFill>
          <a:blip r:embed="rId2"/>
          <a:srcRect/>
          <a:stretch>
            <a:fillRect/>
          </a:stretch>
        </p:blipFill>
        <p:spPr bwMode="auto">
          <a:xfrm>
            <a:off x="0" y="142852"/>
            <a:ext cx="9144000" cy="6545461"/>
          </a:xfrm>
          <a:prstGeom prst="rect">
            <a:avLst/>
          </a:prstGeom>
          <a:solidFill>
            <a:schemeClr val="accent3">
              <a:lumMod val="60000"/>
              <a:lumOff val="40000"/>
            </a:schemeClr>
          </a:solidFill>
        </p:spPr>
      </p:pic>
      <p:sp>
        <p:nvSpPr>
          <p:cNvPr id="3" name="TextBox 2"/>
          <p:cNvSpPr txBox="1"/>
          <p:nvPr/>
        </p:nvSpPr>
        <p:spPr>
          <a:xfrm>
            <a:off x="142844" y="5500702"/>
            <a:ext cx="2643206" cy="923330"/>
          </a:xfrm>
          <a:prstGeom prst="rect">
            <a:avLst/>
          </a:prstGeom>
          <a:solidFill>
            <a:schemeClr val="accent3">
              <a:lumMod val="60000"/>
              <a:lumOff val="40000"/>
            </a:schemeClr>
          </a:solidFill>
        </p:spPr>
        <p:txBody>
          <a:bodyPr wrap="square" rtlCol="0">
            <a:spAutoFit/>
          </a:bodyPr>
          <a:lstStyle/>
          <a:p>
            <a:r>
              <a:rPr lang="ru-RU" dirty="0" smtClean="0"/>
              <a:t>Султанова Ирина, 9 </a:t>
            </a:r>
            <a:r>
              <a:rPr lang="ru-RU" dirty="0" err="1" smtClean="0"/>
              <a:t>кл</a:t>
            </a:r>
            <a:r>
              <a:rPr lang="ru-RU" dirty="0" smtClean="0"/>
              <a:t>, МБОУ СОШ </a:t>
            </a:r>
            <a:r>
              <a:rPr lang="ru-RU" dirty="0" err="1" smtClean="0"/>
              <a:t>пгт</a:t>
            </a:r>
            <a:r>
              <a:rPr lang="ru-RU" dirty="0" smtClean="0"/>
              <a:t> </a:t>
            </a:r>
            <a:r>
              <a:rPr lang="ru-RU" dirty="0" err="1" smtClean="0"/>
              <a:t>Уруша</a:t>
            </a:r>
            <a:r>
              <a:rPr lang="ru-RU" dirty="0" smtClean="0"/>
              <a:t> Амурская область</a:t>
            </a:r>
            <a:endParaRPr lang="ru-RU" dirty="0"/>
          </a:p>
        </p:txBody>
      </p:sp>
      <p:sp>
        <p:nvSpPr>
          <p:cNvPr id="4" name="TextBox 3"/>
          <p:cNvSpPr txBox="1"/>
          <p:nvPr/>
        </p:nvSpPr>
        <p:spPr>
          <a:xfrm>
            <a:off x="6715140" y="714356"/>
            <a:ext cx="2214578" cy="1200329"/>
          </a:xfrm>
          <a:prstGeom prst="rect">
            <a:avLst/>
          </a:prstGeom>
          <a:solidFill>
            <a:schemeClr val="accent3">
              <a:lumMod val="60000"/>
              <a:lumOff val="40000"/>
            </a:schemeClr>
          </a:solidFill>
        </p:spPr>
        <p:txBody>
          <a:bodyPr wrap="square" rtlCol="0">
            <a:spAutoFit/>
          </a:bodyPr>
          <a:lstStyle/>
          <a:p>
            <a:r>
              <a:rPr lang="ru-RU" dirty="0" err="1" smtClean="0"/>
              <a:t>Жвалевский</a:t>
            </a:r>
            <a:r>
              <a:rPr lang="ru-RU" dirty="0" smtClean="0"/>
              <a:t> Андрей, Пастернак Евгения «Типа, смотри, короче»</a:t>
            </a:r>
            <a:endParaRPr lang="ru-RU"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E:\рисунки\DSC_0240.JPG"/>
          <p:cNvPicPr>
            <a:picLocks noChangeAspect="1" noChangeArrowheads="1"/>
          </p:cNvPicPr>
          <p:nvPr/>
        </p:nvPicPr>
        <p:blipFill>
          <a:blip r:embed="rId2" cstate="print"/>
          <a:srcRect/>
          <a:stretch>
            <a:fillRect/>
          </a:stretch>
        </p:blipFill>
        <p:spPr bwMode="auto">
          <a:xfrm rot="5400000">
            <a:off x="-886898" y="862138"/>
            <a:ext cx="6897099" cy="5172824"/>
          </a:xfrm>
          <a:prstGeom prst="rect">
            <a:avLst/>
          </a:prstGeom>
          <a:noFill/>
        </p:spPr>
      </p:pic>
      <p:sp>
        <p:nvSpPr>
          <p:cNvPr id="3" name="TextBox 2"/>
          <p:cNvSpPr txBox="1"/>
          <p:nvPr/>
        </p:nvSpPr>
        <p:spPr>
          <a:xfrm>
            <a:off x="5378346" y="3068960"/>
            <a:ext cx="3479934" cy="3108543"/>
          </a:xfrm>
          <a:prstGeom prst="rect">
            <a:avLst/>
          </a:prstGeom>
          <a:solidFill>
            <a:schemeClr val="accent3">
              <a:lumMod val="60000"/>
              <a:lumOff val="40000"/>
            </a:schemeClr>
          </a:solidFill>
        </p:spPr>
        <p:txBody>
          <a:bodyPr wrap="square" rtlCol="0">
            <a:spAutoFit/>
          </a:bodyPr>
          <a:lstStyle/>
          <a:p>
            <a:pPr algn="ctr"/>
            <a:r>
              <a:rPr lang="ru-RU" sz="2800" dirty="0" smtClean="0"/>
              <a:t>Михайлова </a:t>
            </a:r>
            <a:r>
              <a:rPr lang="ru-RU" sz="2800" dirty="0" err="1" smtClean="0"/>
              <a:t>Тускулаана</a:t>
            </a:r>
            <a:r>
              <a:rPr lang="ru-RU" sz="2800" dirty="0" smtClean="0"/>
              <a:t>, </a:t>
            </a:r>
          </a:p>
          <a:p>
            <a:pPr algn="ctr"/>
            <a:r>
              <a:rPr lang="ru-RU" sz="2800" dirty="0" smtClean="0"/>
              <a:t>13 лет. </a:t>
            </a:r>
          </a:p>
          <a:p>
            <a:pPr algn="ctr"/>
            <a:r>
              <a:rPr lang="ru-RU" sz="2800" dirty="0" smtClean="0"/>
              <a:t>Республика Саха (Якутия) </a:t>
            </a:r>
          </a:p>
          <a:p>
            <a:pPr algn="ctr"/>
            <a:r>
              <a:rPr lang="ru-RU" sz="2800" dirty="0" smtClean="0"/>
              <a:t>город Якутск МАОУ СОШ №23, 6в</a:t>
            </a:r>
            <a:endParaRPr lang="ru-RU" sz="2800" dirty="0"/>
          </a:p>
        </p:txBody>
      </p:sp>
      <p:sp>
        <p:nvSpPr>
          <p:cNvPr id="4" name="TextBox 3"/>
          <p:cNvSpPr txBox="1"/>
          <p:nvPr/>
        </p:nvSpPr>
        <p:spPr>
          <a:xfrm>
            <a:off x="5357818" y="285728"/>
            <a:ext cx="3500462" cy="2062103"/>
          </a:xfrm>
          <a:prstGeom prst="rect">
            <a:avLst/>
          </a:prstGeom>
          <a:solidFill>
            <a:schemeClr val="accent3">
              <a:lumMod val="60000"/>
              <a:lumOff val="40000"/>
            </a:schemeClr>
          </a:solidFill>
        </p:spPr>
        <p:txBody>
          <a:bodyPr wrap="square" rtlCol="0">
            <a:spAutoFit/>
          </a:bodyPr>
          <a:lstStyle/>
          <a:p>
            <a:pPr algn="ctr"/>
            <a:r>
              <a:rPr lang="ru-RU" sz="3200" dirty="0" smtClean="0"/>
              <a:t>Юлия Кузнецова «Где папа?». Иллюстрация. Гуашь.</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C:\Users\Александра\Desktop\МБОУ СОШ № 2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282" y="500042"/>
            <a:ext cx="8715436" cy="5929353"/>
          </a:xfrm>
          <a:prstGeom prst="rect">
            <a:avLst/>
          </a:prstGeom>
          <a:noFill/>
          <a:ln>
            <a:noFill/>
          </a:ln>
        </p:spPr>
      </p:pic>
      <p:sp>
        <p:nvSpPr>
          <p:cNvPr id="45057" name="Rectangle 1"/>
          <p:cNvSpPr>
            <a:spLocks noChangeArrowheads="1"/>
          </p:cNvSpPr>
          <p:nvPr/>
        </p:nvSpPr>
        <p:spPr bwMode="auto">
          <a:xfrm>
            <a:off x="5143472" y="428604"/>
            <a:ext cx="3714808" cy="954107"/>
          </a:xfrm>
          <a:prstGeom prst="rect">
            <a:avLst/>
          </a:prstGeom>
          <a:solidFill>
            <a:schemeClr val="accent3">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Прокопьева Александра, 9 </a:t>
            </a:r>
            <a:r>
              <a:rPr kumimoji="0" lang="ru-RU" sz="1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А</a:t>
            </a:r>
            <a:r>
              <a:rPr kumimoji="0" lang="ru-RU" sz="1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класс, МБОУ СОШ № 26, город Хабаровск. М. </a:t>
            </a:r>
            <a:r>
              <a:rPr kumimoji="0" lang="ru-RU" sz="1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Аромштам</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Когда отдыхают ангелы</a:t>
            </a:r>
            <a:r>
              <a:rPr kumimoji="0" lang="ru-RU" sz="1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Акварель, карандаш.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5058" name="Rectangle 2"/>
          <p:cNvSpPr>
            <a:spLocks noChangeArrowheads="1"/>
          </p:cNvSpPr>
          <p:nvPr/>
        </p:nvSpPr>
        <p:spPr bwMode="auto">
          <a:xfrm>
            <a:off x="214282" y="5500703"/>
            <a:ext cx="4143404" cy="1384995"/>
          </a:xfrm>
          <a:prstGeom prst="rect">
            <a:avLst/>
          </a:prstGeom>
          <a:solidFill>
            <a:schemeClr val="accent3">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11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Ромик</a:t>
            </a:r>
            <a:r>
              <a:rPr kumimoji="0" lang="ru-RU" sz="11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выглядел совершенно уничтоженным. Он был маленьким, худеньким, по природе своей совершенно безвредным, и обожал играть с </a:t>
            </a:r>
            <a:r>
              <a:rPr kumimoji="0" lang="ru-RU" sz="11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девочками.Уличенный</a:t>
            </a:r>
            <a:r>
              <a:rPr kumimoji="0" lang="ru-RU" sz="11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в неправедных намерениях, </a:t>
            </a:r>
            <a:r>
              <a:rPr kumimoji="0" lang="ru-RU" sz="11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Ромик</a:t>
            </a:r>
            <a:r>
              <a:rPr kumimoji="0" lang="ru-RU" sz="11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даже не пытался сдерживаться </a:t>
            </a:r>
            <a:r>
              <a:rPr kumimoji="0" lang="ru-RU" sz="11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11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только горько плакал, вызывая у заложившей его публики сочувствие, граничащее с нежностью</a:t>
            </a:r>
            <a:r>
              <a:rPr kumimoji="0" lang="ru-RU" sz="1100" b="0" i="0" u="none" strike="noStrike" cap="none" normalizeH="0" baseline="0" dirty="0" smtClean="0">
                <a:ln>
                  <a:noFill/>
                </a:ln>
                <a:solidFill>
                  <a:schemeClr val="tx1"/>
                </a:solidFill>
                <a:effectLst/>
                <a:latin typeface="Calibri"/>
                <a:ea typeface="Calibri" pitchFamily="34" charset="0"/>
                <a:cs typeface="Times New Roman" pitchFamily="18" charset="0"/>
              </a:rPr>
              <a:t>»</a:t>
            </a: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w\Desktop\Работа Михаловой Жени5 а СОШ № 26 Якутск.jpg"/>
          <p:cNvPicPr>
            <a:picLocks noChangeAspect="1" noChangeArrowheads="1"/>
          </p:cNvPicPr>
          <p:nvPr/>
        </p:nvPicPr>
        <p:blipFill>
          <a:blip r:embed="rId2"/>
          <a:srcRect/>
          <a:stretch>
            <a:fillRect/>
          </a:stretch>
        </p:blipFill>
        <p:spPr bwMode="auto">
          <a:xfrm>
            <a:off x="0" y="256806"/>
            <a:ext cx="9144000" cy="6344387"/>
          </a:xfrm>
          <a:prstGeom prst="rect">
            <a:avLst/>
          </a:prstGeom>
          <a:noFill/>
        </p:spPr>
      </p:pic>
      <p:pic>
        <p:nvPicPr>
          <p:cNvPr id="3" name="Picture 2" descr="C:\Users\sw\Desktop\Работа Михаловой Жени5 а СОШ № 26 Якутск.jpg"/>
          <p:cNvPicPr>
            <a:picLocks noChangeAspect="1" noChangeArrowheads="1"/>
          </p:cNvPicPr>
          <p:nvPr/>
        </p:nvPicPr>
        <p:blipFill>
          <a:blip r:embed="rId2"/>
          <a:srcRect/>
          <a:stretch>
            <a:fillRect/>
          </a:stretch>
        </p:blipFill>
        <p:spPr bwMode="auto">
          <a:xfrm>
            <a:off x="152400" y="409206"/>
            <a:ext cx="9144000" cy="6344387"/>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43500" y="23270"/>
            <a:ext cx="4000500" cy="7171194"/>
          </a:xfrm>
          <a:prstGeom prst="rect">
            <a:avLst/>
          </a:prstGeom>
          <a:noFill/>
        </p:spPr>
        <p:txBody>
          <a:bodyPr wrap="square" rtlCol="0">
            <a:spAutoFit/>
          </a:bodyPr>
          <a:lstStyle/>
          <a:p>
            <a:r>
              <a:rPr lang="ru-RU" sz="2800" b="1" dirty="0" err="1" smtClean="0"/>
              <a:t>Необутова</a:t>
            </a:r>
            <a:r>
              <a:rPr lang="ru-RU" sz="2800" b="1" dirty="0" smtClean="0"/>
              <a:t> Анна</a:t>
            </a:r>
            <a:r>
              <a:rPr lang="ru-RU" sz="2000" b="1" dirty="0" smtClean="0"/>
              <a:t>, </a:t>
            </a:r>
          </a:p>
          <a:p>
            <a:r>
              <a:rPr lang="ru-RU" sz="2400" b="1" dirty="0" smtClean="0"/>
              <a:t>8 </a:t>
            </a:r>
            <a:r>
              <a:rPr lang="ru-RU" sz="2400" b="1" dirty="0"/>
              <a:t>класс, </a:t>
            </a:r>
            <a:endParaRPr lang="ru-RU" sz="2400" b="1" dirty="0" smtClean="0"/>
          </a:p>
          <a:p>
            <a:r>
              <a:rPr lang="ru-RU" sz="2400" b="1" dirty="0"/>
              <a:t>МБОУ СОШ </a:t>
            </a:r>
            <a:r>
              <a:rPr lang="ru-RU" sz="2400" b="1" dirty="0" smtClean="0"/>
              <a:t>№ 33</a:t>
            </a:r>
          </a:p>
          <a:p>
            <a:r>
              <a:rPr lang="ru-RU" sz="2400" b="1" dirty="0" smtClean="0"/>
              <a:t>Г. Якутск.  </a:t>
            </a:r>
          </a:p>
          <a:p>
            <a:endParaRPr lang="ru-RU" sz="2400" b="1" dirty="0" smtClean="0"/>
          </a:p>
          <a:p>
            <a:r>
              <a:rPr lang="ru-RU" sz="2400" b="1" dirty="0" smtClean="0"/>
              <a:t>М. </a:t>
            </a:r>
            <a:r>
              <a:rPr lang="ru-RU" sz="2400" b="1" dirty="0" err="1" smtClean="0"/>
              <a:t>Аромштам</a:t>
            </a:r>
            <a:r>
              <a:rPr lang="ru-RU" sz="2400" b="1" dirty="0" smtClean="0"/>
              <a:t> «Мохнатый ребёнок». Акварель.</a:t>
            </a:r>
          </a:p>
          <a:p>
            <a:endParaRPr lang="ru-RU" sz="2400" dirty="0"/>
          </a:p>
          <a:p>
            <a:r>
              <a:rPr lang="ru-RU" sz="2400" b="1" i="1" dirty="0" smtClean="0"/>
              <a:t>«Но было ясно: щенок почему-то остался сиротой и очень нуждается в ком-нибудь добром и заботливом. Внутри ринки забили барабаны и завыли сирены. Барабаны били от счастья. Сирены объявляли тревогу»</a:t>
            </a:r>
            <a:endParaRPr lang="ru-RU" sz="2400" b="1" i="1" dirty="0"/>
          </a:p>
          <a:p>
            <a:endParaRPr lang="ru-RU"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43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19473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47617" y="13542"/>
            <a:ext cx="3996383" cy="6494085"/>
          </a:xfrm>
          <a:prstGeom prst="rect">
            <a:avLst/>
          </a:prstGeom>
          <a:noFill/>
        </p:spPr>
        <p:txBody>
          <a:bodyPr wrap="square" rtlCol="0">
            <a:spAutoFit/>
          </a:bodyPr>
          <a:lstStyle/>
          <a:p>
            <a:r>
              <a:rPr lang="ru-RU" sz="2800" b="1" dirty="0" err="1"/>
              <a:t>Необутова</a:t>
            </a:r>
            <a:r>
              <a:rPr lang="ru-RU" sz="2800" b="1" dirty="0"/>
              <a:t> Анна, </a:t>
            </a:r>
          </a:p>
          <a:p>
            <a:r>
              <a:rPr lang="ru-RU" sz="2800" b="1" dirty="0"/>
              <a:t>8 класс, </a:t>
            </a:r>
          </a:p>
          <a:p>
            <a:r>
              <a:rPr lang="ru-RU" sz="2800" b="1" dirty="0"/>
              <a:t>МБОУ СОШ № 33</a:t>
            </a:r>
          </a:p>
          <a:p>
            <a:r>
              <a:rPr lang="ru-RU" sz="2800" b="1" dirty="0"/>
              <a:t>Г. Якутск.  </a:t>
            </a:r>
          </a:p>
          <a:p>
            <a:endParaRPr lang="ru-RU" sz="2400" b="1" dirty="0" smtClean="0"/>
          </a:p>
          <a:p>
            <a:r>
              <a:rPr lang="ru-RU" sz="2400" b="1" dirty="0" smtClean="0"/>
              <a:t>М</a:t>
            </a:r>
            <a:r>
              <a:rPr lang="ru-RU" sz="2400" b="1" dirty="0"/>
              <a:t>. </a:t>
            </a:r>
            <a:r>
              <a:rPr lang="ru-RU" sz="2400" b="1" dirty="0" err="1"/>
              <a:t>Аромштам</a:t>
            </a:r>
            <a:r>
              <a:rPr lang="ru-RU" sz="2400" b="1" dirty="0"/>
              <a:t> «Мохнатый ребёнок». Акварель, фломастер</a:t>
            </a:r>
            <a:r>
              <a:rPr lang="ru-RU" sz="2400" b="1" dirty="0" smtClean="0"/>
              <a:t>.</a:t>
            </a:r>
          </a:p>
          <a:p>
            <a:endParaRPr lang="ru-RU" sz="2400" b="1" dirty="0"/>
          </a:p>
          <a:p>
            <a:r>
              <a:rPr lang="ru-RU" sz="2000" b="1" i="1" dirty="0" smtClean="0"/>
              <a:t>« –  Сегодня я зашёл в комнату, а крыса попросился на руки, – с удивлением рассказывал папа. – Сидел у клетки, увидел меня, доковылял до моей ноги и стал перебирать передними лапками по штанине. Пришлось полчаса носить его на руках »</a:t>
            </a:r>
            <a:endParaRPr lang="ru-RU" sz="2000" b="1" i="1" dirty="0"/>
          </a:p>
          <a:p>
            <a:endParaRPr lang="ru-RU" sz="2400" dirty="0"/>
          </a:p>
        </p:txBody>
      </p:sp>
      <p:pic>
        <p:nvPicPr>
          <p:cNvPr id="3074" name="Picture 2" descr="C:\Users\User\Desktop\Марафон Иллюстрации\Attachments_vammosova@yandex.ru_2015-02-10_13-43-25\рис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7" y="-23353"/>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2586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47617" y="13542"/>
            <a:ext cx="3996383" cy="6063198"/>
          </a:xfrm>
          <a:prstGeom prst="rect">
            <a:avLst/>
          </a:prstGeom>
          <a:noFill/>
        </p:spPr>
        <p:txBody>
          <a:bodyPr wrap="square" rtlCol="0">
            <a:spAutoFit/>
          </a:bodyPr>
          <a:lstStyle/>
          <a:p>
            <a:r>
              <a:rPr lang="ru-RU" sz="2000" b="1" dirty="0" err="1"/>
              <a:t>Необутова</a:t>
            </a:r>
            <a:r>
              <a:rPr lang="ru-RU" sz="2000" b="1" dirty="0"/>
              <a:t> Анна, </a:t>
            </a:r>
          </a:p>
          <a:p>
            <a:r>
              <a:rPr lang="ru-RU" sz="2000" b="1" dirty="0"/>
              <a:t>8 класс, </a:t>
            </a:r>
          </a:p>
          <a:p>
            <a:r>
              <a:rPr lang="ru-RU" sz="2000" b="1" dirty="0"/>
              <a:t>МБОУ СОШ № 33</a:t>
            </a:r>
          </a:p>
          <a:p>
            <a:r>
              <a:rPr lang="ru-RU" sz="2000" b="1" dirty="0"/>
              <a:t>Г. Якутск.  </a:t>
            </a:r>
          </a:p>
          <a:p>
            <a:endParaRPr lang="ru-RU" sz="2000" b="1" dirty="0"/>
          </a:p>
          <a:p>
            <a:r>
              <a:rPr lang="ru-RU" sz="2000" b="1" dirty="0"/>
              <a:t>М. </a:t>
            </a:r>
            <a:r>
              <a:rPr lang="ru-RU" sz="2000" b="1" dirty="0" err="1"/>
              <a:t>Аромштам</a:t>
            </a:r>
            <a:r>
              <a:rPr lang="ru-RU" sz="2000" b="1" dirty="0"/>
              <a:t> «Мохнатый ребёнок». </a:t>
            </a:r>
            <a:r>
              <a:rPr lang="ru-RU" sz="2000" b="1" dirty="0" smtClean="0"/>
              <a:t>Акварель, фломастер.</a:t>
            </a:r>
            <a:endParaRPr lang="ru-RU" sz="2000" b="1" dirty="0"/>
          </a:p>
          <a:p>
            <a:endParaRPr lang="ru-RU" sz="2400" dirty="0"/>
          </a:p>
          <a:p>
            <a:r>
              <a:rPr lang="ru-RU" sz="2000" b="1" i="1" dirty="0" smtClean="0"/>
              <a:t>«У Ринки перед глазами тут же возникли книжные </a:t>
            </a:r>
            <a:r>
              <a:rPr lang="ru-RU" sz="2000" b="1" i="1" dirty="0" err="1" smtClean="0"/>
              <a:t>полки.На</a:t>
            </a:r>
            <a:r>
              <a:rPr lang="ru-RU" sz="2000" b="1" i="1" dirty="0" smtClean="0"/>
              <a:t> полках перед рядами книг неровными кучками были разложены зубы: жёлтые и большие – бабушкины, и мелкие маленькие – её собственные. Это ужасное </a:t>
            </a:r>
            <a:r>
              <a:rPr lang="ru-RU" sz="2000" b="1" i="1" dirty="0" err="1" smtClean="0"/>
              <a:t>зре</a:t>
            </a:r>
            <a:r>
              <a:rPr lang="ru-RU" sz="2000" b="1" i="1" dirty="0" smtClean="0"/>
              <a:t> </a:t>
            </a:r>
            <a:r>
              <a:rPr lang="ru-RU" sz="2000" b="1" i="1" dirty="0" err="1" smtClean="0"/>
              <a:t>лище</a:t>
            </a:r>
            <a:r>
              <a:rPr lang="ru-RU" sz="2000" b="1" i="1" dirty="0" smtClean="0"/>
              <a:t> тут же заставило Ринку раскаяться в желании разбрасывать копейки»</a:t>
            </a:r>
            <a:endParaRPr lang="ru-RU" sz="2000" b="1" i="1" dirty="0"/>
          </a:p>
          <a:p>
            <a:endParaRPr lang="ru-RU" sz="2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35"/>
            <a:ext cx="5147617" cy="6863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77405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14" y="4941168"/>
            <a:ext cx="9144000" cy="1877437"/>
          </a:xfrm>
          <a:prstGeom prst="rect">
            <a:avLst/>
          </a:prstGeom>
          <a:noFill/>
        </p:spPr>
        <p:txBody>
          <a:bodyPr wrap="square" rtlCol="0">
            <a:spAutoFit/>
          </a:bodyPr>
          <a:lstStyle/>
          <a:p>
            <a:r>
              <a:rPr lang="ru-RU" b="1" dirty="0" err="1"/>
              <a:t>Влащенко</a:t>
            </a:r>
            <a:r>
              <a:rPr lang="ru-RU" b="1" dirty="0"/>
              <a:t> Наталья, 6 класс, МБОУ СОШ с. </a:t>
            </a:r>
            <a:r>
              <a:rPr lang="ru-RU" b="1" dirty="0" err="1"/>
              <a:t>Нижнетамбовского</a:t>
            </a:r>
            <a:r>
              <a:rPr lang="ru-RU" b="1" dirty="0"/>
              <a:t>. Комсомольский район , Хабаровский край.  Д. </a:t>
            </a:r>
            <a:r>
              <a:rPr lang="ru-RU" b="1" dirty="0" err="1"/>
              <a:t>Сабитова</a:t>
            </a:r>
            <a:r>
              <a:rPr lang="ru-RU" b="1" dirty="0"/>
              <a:t>. «Цирк в шкатулке». Карандаш. </a:t>
            </a:r>
            <a:r>
              <a:rPr lang="ru-RU" dirty="0"/>
              <a:t> </a:t>
            </a:r>
            <a:endParaRPr lang="ru-RU" dirty="0" smtClean="0"/>
          </a:p>
          <a:p>
            <a:r>
              <a:rPr lang="ru-RU" sz="1600" b="1" i="1" dirty="0" smtClean="0"/>
              <a:t>«</a:t>
            </a:r>
            <a:r>
              <a:rPr lang="ru-RU" sz="1600" b="1" i="1" dirty="0"/>
              <a:t>Как только у </a:t>
            </a:r>
            <a:r>
              <a:rPr lang="ru-RU" sz="1600" b="1" i="1" dirty="0" err="1"/>
              <a:t>Китценьки</a:t>
            </a:r>
            <a:r>
              <a:rPr lang="ru-RU" sz="1600" b="1" i="1" dirty="0"/>
              <a:t>  выдавалась свободная минутка, собачка садилась в тенечке, закрывала  глаза и начинала предаваться  любимому делу. Мечтать. Большую собаку все уважают. Никто-никто не подойдет к ней, не схватит неожиданно поперек живота и не начнет  умиляться: « Ах ты моя маленькая , ах ты моя </a:t>
            </a:r>
            <a:r>
              <a:rPr lang="ru-RU" sz="1600" b="1" i="1" dirty="0" err="1"/>
              <a:t>пусечка</a:t>
            </a:r>
            <a:r>
              <a:rPr lang="ru-RU" sz="1600" b="1" i="1" dirty="0"/>
              <a:t>». Никто не будет задавать глупых вопросов: «А это щеночек? А где его мама?»…</a:t>
            </a:r>
            <a:endParaRPr lang="ru-RU" sz="1600" b="1" dirty="0"/>
          </a:p>
        </p:txBody>
      </p:sp>
      <p:pic>
        <p:nvPicPr>
          <p:cNvPr id="5" name="Рисунок 4" descr="IMG_1674.JPG"/>
          <p:cNvPicPr/>
          <p:nvPr/>
        </p:nvPicPr>
        <p:blipFill>
          <a:blip r:embed="rId2" cstate="print"/>
          <a:stretch>
            <a:fillRect/>
          </a:stretch>
        </p:blipFill>
        <p:spPr>
          <a:xfrm>
            <a:off x="0" y="0"/>
            <a:ext cx="9144000" cy="4941168"/>
          </a:xfrm>
          <a:prstGeom prst="rect">
            <a:avLst/>
          </a:prstGeom>
        </p:spPr>
      </p:pic>
    </p:spTree>
    <p:extLst>
      <p:ext uri="{BB962C8B-B14F-4D97-AF65-F5344CB8AC3E}">
        <p14:creationId xmlns:p14="http://schemas.microsoft.com/office/powerpoint/2010/main" val="18985970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IMG_1673.JPG"/>
          <p:cNvPicPr/>
          <p:nvPr/>
        </p:nvPicPr>
        <p:blipFill>
          <a:blip r:embed="rId2" cstate="print"/>
          <a:stretch>
            <a:fillRect/>
          </a:stretch>
        </p:blipFill>
        <p:spPr>
          <a:xfrm>
            <a:off x="-23137" y="-44194"/>
            <a:ext cx="9167137" cy="4913353"/>
          </a:xfrm>
          <a:prstGeom prst="rect">
            <a:avLst/>
          </a:prstGeom>
        </p:spPr>
      </p:pic>
      <p:sp>
        <p:nvSpPr>
          <p:cNvPr id="2" name="TextBox 1"/>
          <p:cNvSpPr txBox="1"/>
          <p:nvPr/>
        </p:nvSpPr>
        <p:spPr>
          <a:xfrm>
            <a:off x="0" y="4886232"/>
            <a:ext cx="9144000" cy="2031325"/>
          </a:xfrm>
          <a:prstGeom prst="rect">
            <a:avLst/>
          </a:prstGeom>
          <a:noFill/>
        </p:spPr>
        <p:txBody>
          <a:bodyPr wrap="square" rtlCol="0">
            <a:spAutoFit/>
          </a:bodyPr>
          <a:lstStyle/>
          <a:p>
            <a:r>
              <a:rPr lang="ru-RU" b="1" dirty="0" err="1"/>
              <a:t>Влащенко</a:t>
            </a:r>
            <a:r>
              <a:rPr lang="ru-RU" b="1" dirty="0"/>
              <a:t> Наталья, 6 класс, МБОУ СОШ с. </a:t>
            </a:r>
            <a:r>
              <a:rPr lang="ru-RU" b="1" dirty="0" err="1"/>
              <a:t>Нижнетамбовского</a:t>
            </a:r>
            <a:r>
              <a:rPr lang="ru-RU" b="1" dirty="0"/>
              <a:t>. Комсомольский район , Хабаровский край.  Д. </a:t>
            </a:r>
            <a:r>
              <a:rPr lang="ru-RU" b="1" dirty="0" err="1"/>
              <a:t>Сабитова</a:t>
            </a:r>
            <a:r>
              <a:rPr lang="ru-RU" b="1" dirty="0"/>
              <a:t>. «Цирк в шкатулке». Цветной карандаш, мелки.   </a:t>
            </a:r>
            <a:r>
              <a:rPr lang="ru-RU" i="1" dirty="0"/>
              <a:t>«Маленькая </a:t>
            </a:r>
            <a:r>
              <a:rPr lang="ru-RU" i="1" dirty="0" err="1"/>
              <a:t>Туська</a:t>
            </a:r>
            <a:r>
              <a:rPr lang="ru-RU" i="1" dirty="0"/>
              <a:t> лежала на высоких подушках, укрытая теплым пуховым одеялом, и тихо плакала. Няня, которая сидела рядом с </a:t>
            </a:r>
            <a:r>
              <a:rPr lang="ru-RU" i="1" dirty="0" err="1"/>
              <a:t>Туськой</a:t>
            </a:r>
            <a:r>
              <a:rPr lang="ru-RU" i="1" dirty="0"/>
              <a:t>, не отходя ни на минуту, задремала.  И поэтому </a:t>
            </a:r>
            <a:r>
              <a:rPr lang="ru-RU" i="1" dirty="0" err="1"/>
              <a:t>Туська</a:t>
            </a:r>
            <a:r>
              <a:rPr lang="ru-RU" i="1" dirty="0"/>
              <a:t> решила, что именно сейчас поплакать удобнее всего. Очень плохо болеть…»</a:t>
            </a:r>
            <a:endParaRPr lang="ru-RU" dirty="0"/>
          </a:p>
          <a:p>
            <a:endParaRPr lang="ru-RU" dirty="0"/>
          </a:p>
        </p:txBody>
      </p:sp>
    </p:spTree>
    <p:extLst>
      <p:ext uri="{BB962C8B-B14F-4D97-AF65-F5344CB8AC3E}">
        <p14:creationId xmlns:p14="http://schemas.microsoft.com/office/powerpoint/2010/main" val="12792337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04048" y="188640"/>
            <a:ext cx="4032448" cy="6863417"/>
          </a:xfrm>
          <a:prstGeom prst="rect">
            <a:avLst/>
          </a:prstGeom>
          <a:noFill/>
        </p:spPr>
        <p:txBody>
          <a:bodyPr wrap="square" rtlCol="0">
            <a:spAutoFit/>
          </a:bodyPr>
          <a:lstStyle/>
          <a:p>
            <a:r>
              <a:rPr lang="ru-RU" sz="2800" b="1" dirty="0" err="1"/>
              <a:t>Влащенко</a:t>
            </a:r>
            <a:r>
              <a:rPr lang="ru-RU" sz="2800" b="1" dirty="0"/>
              <a:t> Наталья</a:t>
            </a:r>
            <a:r>
              <a:rPr lang="ru-RU" sz="2000" b="1" dirty="0"/>
              <a:t>, </a:t>
            </a:r>
            <a:endParaRPr lang="ru-RU" sz="2000" b="1" dirty="0" smtClean="0"/>
          </a:p>
          <a:p>
            <a:r>
              <a:rPr lang="ru-RU" sz="2400" b="1" dirty="0" smtClean="0"/>
              <a:t>6 </a:t>
            </a:r>
            <a:r>
              <a:rPr lang="ru-RU" sz="2400" b="1" dirty="0"/>
              <a:t>класс, МБОУ СОШ </a:t>
            </a:r>
            <a:endParaRPr lang="ru-RU" sz="2400" b="1" dirty="0" smtClean="0"/>
          </a:p>
          <a:p>
            <a:r>
              <a:rPr lang="ru-RU" sz="2400" b="1" dirty="0" smtClean="0"/>
              <a:t>с</a:t>
            </a:r>
            <a:r>
              <a:rPr lang="ru-RU" sz="2400" b="1" dirty="0"/>
              <a:t>. </a:t>
            </a:r>
            <a:r>
              <a:rPr lang="ru-RU" sz="2400" b="1" dirty="0" err="1"/>
              <a:t>Нижнетамбовского</a:t>
            </a:r>
            <a:r>
              <a:rPr lang="ru-RU" sz="2400" b="1" dirty="0"/>
              <a:t>. Комсомольский район , Хабаровский край.  </a:t>
            </a:r>
            <a:endParaRPr lang="ru-RU" sz="2400" b="1" dirty="0" smtClean="0"/>
          </a:p>
          <a:p>
            <a:r>
              <a:rPr lang="ru-RU" sz="2400" b="1" dirty="0" smtClean="0"/>
              <a:t>Д</a:t>
            </a:r>
            <a:r>
              <a:rPr lang="ru-RU" sz="2400" b="1" dirty="0"/>
              <a:t>. </a:t>
            </a:r>
            <a:r>
              <a:rPr lang="ru-RU" sz="2400" b="1" dirty="0" err="1"/>
              <a:t>Сабитова</a:t>
            </a:r>
            <a:r>
              <a:rPr lang="ru-RU" sz="2400" b="1" dirty="0"/>
              <a:t>. «Цирк в шкатулке</a:t>
            </a:r>
            <a:r>
              <a:rPr lang="ru-RU" sz="2400" b="1" dirty="0" smtClean="0"/>
              <a:t>». Акварель.</a:t>
            </a:r>
          </a:p>
          <a:p>
            <a:endParaRPr lang="ru-RU" sz="2400" dirty="0"/>
          </a:p>
          <a:p>
            <a:r>
              <a:rPr lang="ru-RU" sz="2000" b="1" i="1" dirty="0"/>
              <a:t>«У Марика получились два прекрасных кораблика – из цирковой программки, которая оказалась в </a:t>
            </a:r>
            <a:r>
              <a:rPr lang="ru-RU" sz="2000" b="1" i="1" dirty="0" err="1"/>
              <a:t>Эвином</a:t>
            </a:r>
            <a:r>
              <a:rPr lang="ru-RU" sz="2000" b="1" i="1" dirty="0"/>
              <a:t>  кармане, и из плотного листа бумаги с виньеткой королевского пансиона. Он зашел поглубже и опустил их в воду. Волна подхватила бумажные кораблики и понесла их вдоль берега. Далеко – </a:t>
            </a:r>
            <a:r>
              <a:rPr lang="ru-RU" sz="2000" b="1" i="1" dirty="0" smtClean="0"/>
              <a:t>далеко»</a:t>
            </a:r>
            <a:endParaRPr lang="ru-RU" sz="2000" b="1" i="1" dirty="0"/>
          </a:p>
          <a:p>
            <a:endParaRPr lang="ru-RU" sz="2400" dirty="0"/>
          </a:p>
        </p:txBody>
      </p:sp>
      <p:pic>
        <p:nvPicPr>
          <p:cNvPr id="4" name="Рисунок 3" descr="IMG_1672.JPG"/>
          <p:cNvPicPr/>
          <p:nvPr/>
        </p:nvPicPr>
        <p:blipFill>
          <a:blip r:embed="rId2" cstate="print"/>
          <a:stretch>
            <a:fillRect/>
          </a:stretch>
        </p:blipFill>
        <p:spPr>
          <a:xfrm>
            <a:off x="31198" y="0"/>
            <a:ext cx="4828834" cy="6858000"/>
          </a:xfrm>
          <a:prstGeom prst="rect">
            <a:avLst/>
          </a:prstGeom>
        </p:spPr>
      </p:pic>
    </p:spTree>
    <p:extLst>
      <p:ext uri="{BB962C8B-B14F-4D97-AF65-F5344CB8AC3E}">
        <p14:creationId xmlns:p14="http://schemas.microsoft.com/office/powerpoint/2010/main" val="17418598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860032" cy="685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004048" y="188640"/>
            <a:ext cx="4032448" cy="6924973"/>
          </a:xfrm>
          <a:prstGeom prst="rect">
            <a:avLst/>
          </a:prstGeom>
          <a:noFill/>
        </p:spPr>
        <p:txBody>
          <a:bodyPr wrap="square" rtlCol="0">
            <a:spAutoFit/>
          </a:bodyPr>
          <a:lstStyle/>
          <a:p>
            <a:r>
              <a:rPr lang="ru-RU" sz="2800" b="1" i="1" dirty="0" err="1"/>
              <a:t>Башарымова</a:t>
            </a:r>
            <a:r>
              <a:rPr lang="ru-RU" sz="2800" b="1" i="1" dirty="0"/>
              <a:t> София, </a:t>
            </a:r>
            <a:endParaRPr lang="ru-RU" sz="2800" b="1" i="1" dirty="0" smtClean="0"/>
          </a:p>
          <a:p>
            <a:r>
              <a:rPr lang="ru-RU" sz="2800" b="1" i="1" dirty="0" smtClean="0"/>
              <a:t>Полежаева Светлана</a:t>
            </a:r>
          </a:p>
          <a:p>
            <a:endParaRPr lang="ru-RU" sz="2000" b="1" i="1" dirty="0"/>
          </a:p>
          <a:p>
            <a:r>
              <a:rPr lang="ru-RU" dirty="0" smtClean="0"/>
              <a:t> </a:t>
            </a:r>
            <a:r>
              <a:rPr lang="ru-RU" sz="2000" b="1" i="1" dirty="0" smtClean="0"/>
              <a:t>7 </a:t>
            </a:r>
            <a:r>
              <a:rPr lang="ru-RU" sz="2000" b="1" i="1" dirty="0"/>
              <a:t>класс </a:t>
            </a:r>
            <a:r>
              <a:rPr lang="ru-RU" sz="2000" b="1" i="1" dirty="0" smtClean="0"/>
              <a:t>Б</a:t>
            </a:r>
          </a:p>
          <a:p>
            <a:r>
              <a:rPr lang="ru-RU" sz="2000" b="1" i="1" dirty="0" smtClean="0"/>
              <a:t>МАОУ </a:t>
            </a:r>
            <a:r>
              <a:rPr lang="ru-RU" sz="2000" b="1" i="1" dirty="0"/>
              <a:t>лицей «Ступени</a:t>
            </a:r>
            <a:r>
              <a:rPr lang="ru-RU" sz="2000" b="1" i="1" dirty="0" smtClean="0"/>
              <a:t>» </a:t>
            </a:r>
          </a:p>
          <a:p>
            <a:r>
              <a:rPr lang="ru-RU" sz="2000" b="1" i="1" dirty="0" smtClean="0"/>
              <a:t>город </a:t>
            </a:r>
            <a:r>
              <a:rPr lang="ru-RU" sz="2000" b="1" i="1" dirty="0"/>
              <a:t>Хабаровск </a:t>
            </a:r>
            <a:endParaRPr lang="ru-RU" sz="2000" b="1" i="1" dirty="0" smtClean="0"/>
          </a:p>
          <a:p>
            <a:endParaRPr lang="ru-RU" dirty="0"/>
          </a:p>
          <a:p>
            <a:r>
              <a:rPr lang="ru-RU" sz="2600" b="1" i="1" dirty="0">
                <a:latin typeface="+mj-lt"/>
                <a:ea typeface="Batang" panose="02030600000101010101" pitchFamily="18" charset="-127"/>
              </a:rPr>
              <a:t>М. </a:t>
            </a:r>
            <a:r>
              <a:rPr lang="ru-RU" sz="2600" b="1" i="1" dirty="0" err="1">
                <a:latin typeface="+mj-lt"/>
                <a:ea typeface="Batang" panose="02030600000101010101" pitchFamily="18" charset="-127"/>
              </a:rPr>
              <a:t>Аромштам</a:t>
            </a:r>
            <a:r>
              <a:rPr lang="ru-RU" sz="2600" b="1" i="1" dirty="0">
                <a:latin typeface="+mj-lt"/>
                <a:ea typeface="Batang" panose="02030600000101010101" pitchFamily="18" charset="-127"/>
              </a:rPr>
              <a:t> </a:t>
            </a:r>
            <a:endParaRPr lang="ru-RU" sz="2600" b="1" i="1" dirty="0" smtClean="0">
              <a:latin typeface="+mj-lt"/>
              <a:ea typeface="Batang" panose="02030600000101010101" pitchFamily="18" charset="-127"/>
            </a:endParaRPr>
          </a:p>
          <a:p>
            <a:r>
              <a:rPr lang="ru-RU" sz="2600" b="1" i="1" dirty="0" smtClean="0">
                <a:latin typeface="+mj-lt"/>
                <a:ea typeface="Batang" panose="02030600000101010101" pitchFamily="18" charset="-127"/>
              </a:rPr>
              <a:t>«</a:t>
            </a:r>
            <a:r>
              <a:rPr lang="ru-RU" sz="2600" b="1" i="1" dirty="0">
                <a:latin typeface="+mj-lt"/>
                <a:ea typeface="Batang" panose="02030600000101010101" pitchFamily="18" charset="-127"/>
              </a:rPr>
              <a:t>Мохнатый ребёнок</a:t>
            </a:r>
            <a:r>
              <a:rPr lang="ru-RU" sz="2600" b="1" i="1" dirty="0" smtClean="0">
                <a:latin typeface="+mj-lt"/>
                <a:ea typeface="Batang" panose="02030600000101010101" pitchFamily="18" charset="-127"/>
              </a:rPr>
              <a:t>» </a:t>
            </a:r>
          </a:p>
          <a:p>
            <a:r>
              <a:rPr lang="ru-RU" sz="2600" b="1" i="1" dirty="0" smtClean="0">
                <a:latin typeface="+mj-lt"/>
                <a:ea typeface="Batang" panose="02030600000101010101" pitchFamily="18" charset="-127"/>
              </a:rPr>
              <a:t>Акварель</a:t>
            </a:r>
          </a:p>
          <a:p>
            <a:endParaRPr lang="ru-RU" dirty="0" smtClean="0"/>
          </a:p>
          <a:p>
            <a:r>
              <a:rPr lang="ru-RU" sz="2200" b="1" i="1" dirty="0" smtClean="0">
                <a:latin typeface="Times New Roman" panose="02020603050405020304" pitchFamily="18" charset="0"/>
                <a:cs typeface="Times New Roman" panose="02020603050405020304" pitchFamily="18" charset="0"/>
              </a:rPr>
              <a:t>«</a:t>
            </a:r>
            <a:r>
              <a:rPr lang="ru-RU" sz="2200" b="1" i="1" dirty="0">
                <a:latin typeface="Times New Roman" panose="02020603050405020304" pitchFamily="18" charset="0"/>
                <a:cs typeface="Times New Roman" panose="02020603050405020304" pitchFamily="18" charset="0"/>
              </a:rPr>
              <a:t>Гришка бросился обратно в прихожую, притащил в кухню пакет и достал оттуда маленький колючий кактус в горшочке… К колючкам кактуса были прицеплены бумажки, изображающие глаза и нос… »</a:t>
            </a:r>
          </a:p>
          <a:p>
            <a:endParaRPr lang="ru-RU" dirty="0"/>
          </a:p>
        </p:txBody>
      </p:sp>
    </p:spTree>
    <p:extLst>
      <p:ext uri="{BB962C8B-B14F-4D97-AF65-F5344CB8AC3E}">
        <p14:creationId xmlns:p14="http://schemas.microsoft.com/office/powerpoint/2010/main" val="1862499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descr="E:\рисунки\DSC_0241.JPG"/>
          <p:cNvPicPr>
            <a:picLocks noChangeAspect="1" noChangeArrowheads="1"/>
          </p:cNvPicPr>
          <p:nvPr/>
        </p:nvPicPr>
        <p:blipFill>
          <a:blip r:embed="rId2" cstate="print"/>
          <a:srcRect/>
          <a:stretch>
            <a:fillRect/>
          </a:stretch>
        </p:blipFill>
        <p:spPr bwMode="auto">
          <a:xfrm>
            <a:off x="0" y="-428652"/>
            <a:ext cx="9144000" cy="6858000"/>
          </a:xfrm>
          <a:prstGeom prst="rect">
            <a:avLst/>
          </a:prstGeom>
          <a:noFill/>
        </p:spPr>
      </p:pic>
      <p:sp>
        <p:nvSpPr>
          <p:cNvPr id="3" name="TextBox 2"/>
          <p:cNvSpPr txBox="1"/>
          <p:nvPr/>
        </p:nvSpPr>
        <p:spPr>
          <a:xfrm>
            <a:off x="285720" y="5357826"/>
            <a:ext cx="3000396" cy="1200329"/>
          </a:xfrm>
          <a:prstGeom prst="rect">
            <a:avLst/>
          </a:prstGeom>
          <a:solidFill>
            <a:schemeClr val="accent3">
              <a:lumMod val="60000"/>
              <a:lumOff val="40000"/>
            </a:schemeClr>
          </a:solidFill>
        </p:spPr>
        <p:txBody>
          <a:bodyPr wrap="square" rtlCol="0">
            <a:spAutoFit/>
          </a:bodyPr>
          <a:lstStyle/>
          <a:p>
            <a:r>
              <a:rPr lang="ru-RU" dirty="0" smtClean="0"/>
              <a:t>Михайлова </a:t>
            </a:r>
            <a:r>
              <a:rPr lang="ru-RU" dirty="0" err="1" smtClean="0"/>
              <a:t>Тускулаана</a:t>
            </a:r>
            <a:r>
              <a:rPr lang="ru-RU" dirty="0" smtClean="0"/>
              <a:t> , 13 </a:t>
            </a:r>
            <a:r>
              <a:rPr lang="ru-RU" dirty="0" err="1" smtClean="0"/>
              <a:t>лет.Республика</a:t>
            </a:r>
            <a:r>
              <a:rPr lang="ru-RU" dirty="0" smtClean="0"/>
              <a:t> Саха (Якутия), город Якутск МАОУ СОШ№23, 6в </a:t>
            </a:r>
            <a:endParaRPr lang="ru-RU" dirty="0"/>
          </a:p>
        </p:txBody>
      </p:sp>
      <p:sp>
        <p:nvSpPr>
          <p:cNvPr id="4" name="TextBox 3"/>
          <p:cNvSpPr txBox="1"/>
          <p:nvPr/>
        </p:nvSpPr>
        <p:spPr>
          <a:xfrm>
            <a:off x="6786578" y="-142900"/>
            <a:ext cx="2214578" cy="646331"/>
          </a:xfrm>
          <a:prstGeom prst="rect">
            <a:avLst/>
          </a:prstGeom>
          <a:solidFill>
            <a:schemeClr val="accent3">
              <a:lumMod val="60000"/>
              <a:lumOff val="40000"/>
            </a:schemeClr>
          </a:solidFill>
        </p:spPr>
        <p:txBody>
          <a:bodyPr wrap="square" rtlCol="0">
            <a:spAutoFit/>
          </a:bodyPr>
          <a:lstStyle/>
          <a:p>
            <a:r>
              <a:rPr lang="ru-RU" dirty="0" smtClean="0"/>
              <a:t>Юлия Кузнецова «Где папа?». Гуашь</a:t>
            </a:r>
            <a:endParaRPr lang="ru-RU"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w\Downloads\IMG_3794.JPG"/>
          <p:cNvPicPr>
            <a:picLocks noChangeAspect="1" noChangeArrowheads="1"/>
          </p:cNvPicPr>
          <p:nvPr/>
        </p:nvPicPr>
        <p:blipFill>
          <a:blip r:embed="rId2" cstate="print"/>
          <a:srcRect/>
          <a:stretch>
            <a:fillRect/>
          </a:stretch>
        </p:blipFill>
        <p:spPr bwMode="auto">
          <a:xfrm>
            <a:off x="785786" y="0"/>
            <a:ext cx="8001056" cy="6804611"/>
          </a:xfrm>
          <a:prstGeom prst="rect">
            <a:avLst/>
          </a:prstGeom>
          <a:noFill/>
        </p:spPr>
      </p:pic>
      <p:sp>
        <p:nvSpPr>
          <p:cNvPr id="4" name="TextBox 3"/>
          <p:cNvSpPr txBox="1"/>
          <p:nvPr/>
        </p:nvSpPr>
        <p:spPr>
          <a:xfrm rot="10800000" flipH="1" flipV="1">
            <a:off x="1000098" y="5719393"/>
            <a:ext cx="3000398" cy="646331"/>
          </a:xfrm>
          <a:prstGeom prst="rect">
            <a:avLst/>
          </a:prstGeom>
          <a:solidFill>
            <a:schemeClr val="accent3">
              <a:lumMod val="60000"/>
              <a:lumOff val="40000"/>
            </a:schemeClr>
          </a:solidFill>
        </p:spPr>
        <p:txBody>
          <a:bodyPr wrap="square" rtlCol="0">
            <a:spAutoFit/>
          </a:bodyPr>
          <a:lstStyle/>
          <a:p>
            <a:r>
              <a:rPr lang="ru-RU" dirty="0" err="1" smtClean="0"/>
              <a:t>Коврижко</a:t>
            </a:r>
            <a:r>
              <a:rPr lang="ru-RU" dirty="0" smtClean="0"/>
              <a:t> Валерия, </a:t>
            </a:r>
            <a:r>
              <a:rPr lang="ru-RU" dirty="0"/>
              <a:t>5 «Б», МОБУ №33 г.Якутск</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Users\sw\иллюстрации\IMG_3799.JPG"/>
          <p:cNvPicPr>
            <a:picLocks noChangeAspect="1" noChangeArrowheads="1"/>
          </p:cNvPicPr>
          <p:nvPr/>
        </p:nvPicPr>
        <p:blipFill>
          <a:blip r:embed="rId2" cstate="print"/>
          <a:srcRect/>
          <a:stretch>
            <a:fillRect/>
          </a:stretch>
        </p:blipFill>
        <p:spPr bwMode="auto">
          <a:xfrm>
            <a:off x="428596" y="0"/>
            <a:ext cx="4627998" cy="6858000"/>
          </a:xfrm>
          <a:prstGeom prst="rect">
            <a:avLst/>
          </a:prstGeom>
          <a:noFill/>
        </p:spPr>
      </p:pic>
      <p:sp>
        <p:nvSpPr>
          <p:cNvPr id="3" name="TextBox 2"/>
          <p:cNvSpPr txBox="1"/>
          <p:nvPr/>
        </p:nvSpPr>
        <p:spPr>
          <a:xfrm>
            <a:off x="5786446" y="1285860"/>
            <a:ext cx="2643206" cy="646331"/>
          </a:xfrm>
          <a:prstGeom prst="rect">
            <a:avLst/>
          </a:prstGeom>
          <a:solidFill>
            <a:schemeClr val="accent3">
              <a:lumMod val="60000"/>
              <a:lumOff val="40000"/>
            </a:schemeClr>
          </a:solidFill>
        </p:spPr>
        <p:txBody>
          <a:bodyPr wrap="square" rtlCol="0">
            <a:spAutoFit/>
          </a:bodyPr>
          <a:lstStyle/>
          <a:p>
            <a:r>
              <a:rPr lang="ru-RU" dirty="0" err="1" smtClean="0"/>
              <a:t>Коврижко</a:t>
            </a:r>
            <a:r>
              <a:rPr lang="ru-RU" dirty="0" smtClean="0"/>
              <a:t> Валерия, 5 «Б», МОБУ №33 г.Якутск</a:t>
            </a:r>
            <a:endParaRPr lang="ru-RU" dirty="0"/>
          </a:p>
        </p:txBody>
      </p:sp>
      <p:sp>
        <p:nvSpPr>
          <p:cNvPr id="4" name="TextBox 3"/>
          <p:cNvSpPr txBox="1"/>
          <p:nvPr/>
        </p:nvSpPr>
        <p:spPr>
          <a:xfrm>
            <a:off x="6072198" y="3857628"/>
            <a:ext cx="2428892" cy="369332"/>
          </a:xfrm>
          <a:prstGeom prst="rect">
            <a:avLst/>
          </a:prstGeom>
          <a:solidFill>
            <a:schemeClr val="accent3">
              <a:lumMod val="60000"/>
              <a:lumOff val="40000"/>
            </a:schemeClr>
          </a:solidFill>
        </p:spPr>
        <p:txBody>
          <a:bodyPr wrap="square" rtlCol="0">
            <a:spAutoFit/>
          </a:bodyPr>
          <a:lstStyle/>
          <a:p>
            <a:r>
              <a:rPr lang="ru-RU" dirty="0" smtClean="0"/>
              <a:t>Н.Щерба «</a:t>
            </a:r>
            <a:r>
              <a:rPr lang="ru-RU" dirty="0" err="1" smtClean="0"/>
              <a:t>Часодеи</a:t>
            </a:r>
            <a:r>
              <a:rPr lang="ru-RU" dirty="0" smtClean="0"/>
              <a:t>».</a:t>
            </a:r>
            <a:endParaRPr lang="ru-RU"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sw\Desktop\IMG_3788.JPG"/>
          <p:cNvPicPr>
            <a:picLocks noChangeAspect="1" noChangeArrowheads="1"/>
          </p:cNvPicPr>
          <p:nvPr/>
        </p:nvPicPr>
        <p:blipFill>
          <a:blip r:embed="rId2" cstate="print"/>
          <a:srcRect/>
          <a:stretch>
            <a:fillRect/>
          </a:stretch>
        </p:blipFill>
        <p:spPr bwMode="auto">
          <a:xfrm>
            <a:off x="-36291" y="285728"/>
            <a:ext cx="9180291" cy="6261789"/>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w\AppData\Local\Temp\Rar$DI76.840\Шестаков Владислав_2_Амгинская СОШ№2.jpg"/>
          <p:cNvPicPr>
            <a:picLocks noChangeAspect="1" noChangeArrowheads="1"/>
          </p:cNvPicPr>
          <p:nvPr/>
        </p:nvPicPr>
        <p:blipFill>
          <a:blip r:embed="rId2" cstate="print"/>
          <a:srcRect/>
          <a:stretch>
            <a:fillRect/>
          </a:stretch>
        </p:blipFill>
        <p:spPr bwMode="auto">
          <a:xfrm>
            <a:off x="-142908" y="0"/>
            <a:ext cx="9286908" cy="7072338"/>
          </a:xfrm>
          <a:prstGeom prst="rect">
            <a:avLst/>
          </a:prstGeom>
          <a:noFill/>
        </p:spPr>
      </p:pic>
      <p:sp>
        <p:nvSpPr>
          <p:cNvPr id="3" name="TextBox 2"/>
          <p:cNvSpPr txBox="1"/>
          <p:nvPr/>
        </p:nvSpPr>
        <p:spPr>
          <a:xfrm>
            <a:off x="428596" y="5929330"/>
            <a:ext cx="2571768" cy="923330"/>
          </a:xfrm>
          <a:prstGeom prst="rect">
            <a:avLst/>
          </a:prstGeom>
          <a:solidFill>
            <a:schemeClr val="accent3">
              <a:lumMod val="60000"/>
              <a:lumOff val="40000"/>
            </a:schemeClr>
          </a:solidFill>
        </p:spPr>
        <p:txBody>
          <a:bodyPr wrap="square" rtlCol="0">
            <a:spAutoFit/>
          </a:bodyPr>
          <a:lstStyle/>
          <a:p>
            <a:r>
              <a:rPr lang="ru-RU" dirty="0" smtClean="0"/>
              <a:t>Шестаков Владислав, 10 класс. Республика Саха (Якутия). Амга.</a:t>
            </a:r>
            <a:endParaRPr lang="ru-RU" dirty="0"/>
          </a:p>
        </p:txBody>
      </p:sp>
      <p:sp>
        <p:nvSpPr>
          <p:cNvPr id="6" name="TextBox 5"/>
          <p:cNvSpPr txBox="1"/>
          <p:nvPr/>
        </p:nvSpPr>
        <p:spPr>
          <a:xfrm>
            <a:off x="5429256" y="214290"/>
            <a:ext cx="3429024" cy="646331"/>
          </a:xfrm>
          <a:prstGeom prst="rect">
            <a:avLst/>
          </a:prstGeom>
          <a:solidFill>
            <a:schemeClr val="accent3">
              <a:lumMod val="60000"/>
              <a:lumOff val="40000"/>
            </a:schemeClr>
          </a:solidFill>
        </p:spPr>
        <p:txBody>
          <a:bodyPr wrap="square" rtlCol="0">
            <a:spAutoFit/>
          </a:bodyPr>
          <a:lstStyle/>
          <a:p>
            <a:r>
              <a:rPr lang="ru-RU" dirty="0" err="1" smtClean="0"/>
              <a:t>М.Аромштам</a:t>
            </a:r>
            <a:r>
              <a:rPr lang="ru-RU" dirty="0" smtClean="0"/>
              <a:t>. «Мохнатый ребенок». Акварель, гуашь.</a:t>
            </a:r>
            <a:endParaRPr lang="ru-RU"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sw\AppData\Local\Temp\Rar$DI60.544\Шестаков Владислав_3_Амгинская СОШ№2.jpg"/>
          <p:cNvPicPr>
            <a:picLocks noChangeAspect="1" noChangeArrowheads="1"/>
          </p:cNvPicPr>
          <p:nvPr/>
        </p:nvPicPr>
        <p:blipFill>
          <a:blip r:embed="rId2" cstate="print"/>
          <a:srcRect/>
          <a:stretch>
            <a:fillRect/>
          </a:stretch>
        </p:blipFill>
        <p:spPr bwMode="auto">
          <a:xfrm>
            <a:off x="214282" y="214290"/>
            <a:ext cx="8786874" cy="6429420"/>
          </a:xfrm>
          <a:prstGeom prst="rect">
            <a:avLst/>
          </a:prstGeom>
          <a:noFill/>
        </p:spPr>
      </p:pic>
      <p:sp>
        <p:nvSpPr>
          <p:cNvPr id="3" name="TextBox 2"/>
          <p:cNvSpPr txBox="1"/>
          <p:nvPr/>
        </p:nvSpPr>
        <p:spPr>
          <a:xfrm>
            <a:off x="428596" y="5500702"/>
            <a:ext cx="3500462" cy="646331"/>
          </a:xfrm>
          <a:prstGeom prst="rect">
            <a:avLst/>
          </a:prstGeom>
          <a:solidFill>
            <a:schemeClr val="accent3">
              <a:lumMod val="60000"/>
              <a:lumOff val="40000"/>
            </a:schemeClr>
          </a:solidFill>
        </p:spPr>
        <p:txBody>
          <a:bodyPr wrap="square" rtlCol="0">
            <a:spAutoFit/>
          </a:bodyPr>
          <a:lstStyle/>
          <a:p>
            <a:r>
              <a:rPr lang="ru-RU" dirty="0" smtClean="0"/>
              <a:t>Шестаков Владислав, 10 класс. Республика Саха (Якутия). Амга.</a:t>
            </a:r>
            <a:endParaRPr lang="ru-RU" dirty="0"/>
          </a:p>
        </p:txBody>
      </p:sp>
      <p:sp>
        <p:nvSpPr>
          <p:cNvPr id="4" name="TextBox 3"/>
          <p:cNvSpPr txBox="1"/>
          <p:nvPr/>
        </p:nvSpPr>
        <p:spPr>
          <a:xfrm>
            <a:off x="5643570" y="285728"/>
            <a:ext cx="3214710" cy="646331"/>
          </a:xfrm>
          <a:prstGeom prst="rect">
            <a:avLst/>
          </a:prstGeom>
          <a:solidFill>
            <a:schemeClr val="accent3">
              <a:lumMod val="60000"/>
              <a:lumOff val="40000"/>
            </a:schemeClr>
          </a:solidFill>
        </p:spPr>
        <p:txBody>
          <a:bodyPr wrap="square" rtlCol="0">
            <a:spAutoFit/>
          </a:bodyPr>
          <a:lstStyle/>
          <a:p>
            <a:r>
              <a:rPr lang="ru-RU" dirty="0" err="1" smtClean="0"/>
              <a:t>М.Аромштам</a:t>
            </a:r>
            <a:r>
              <a:rPr lang="ru-RU" dirty="0" smtClean="0"/>
              <a:t>. «Мохнатый ребенок». Акварель, гуашь</a:t>
            </a:r>
            <a:endParaRPr lang="ru-RU" dirty="0"/>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TotalTime>
  <Words>1856</Words>
  <Application>Microsoft Office PowerPoint</Application>
  <PresentationFormat>Экран (4:3)</PresentationFormat>
  <Paragraphs>123</Paragraphs>
  <Slides>38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38</vt:i4>
      </vt:variant>
    </vt:vector>
  </HeadingPairs>
  <TitlesOfParts>
    <vt:vector size="39" baseType="lpstr">
      <vt:lpstr>Тема Office</vt:lpstr>
      <vt:lpstr>Герои книг глазами юных художников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Герои книг глазами юных художников</dc:title>
  <dc:creator>sw</dc:creator>
  <cp:lastModifiedBy>Училка</cp:lastModifiedBy>
  <cp:revision>16</cp:revision>
  <dcterms:created xsi:type="dcterms:W3CDTF">2015-03-19T09:37:48Z</dcterms:created>
  <dcterms:modified xsi:type="dcterms:W3CDTF">2015-05-04T14:01:40Z</dcterms:modified>
</cp:coreProperties>
</file>