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304" r:id="rId3"/>
    <p:sldId id="305" r:id="rId4"/>
    <p:sldId id="260" r:id="rId5"/>
    <p:sldId id="261" r:id="rId6"/>
    <p:sldId id="306" r:id="rId7"/>
    <p:sldId id="263" r:id="rId8"/>
    <p:sldId id="264" r:id="rId9"/>
    <p:sldId id="265" r:id="rId10"/>
    <p:sldId id="310" r:id="rId11"/>
    <p:sldId id="297" r:id="rId12"/>
    <p:sldId id="298" r:id="rId13"/>
    <p:sldId id="303" r:id="rId14"/>
    <p:sldId id="299" r:id="rId15"/>
    <p:sldId id="300" r:id="rId16"/>
    <p:sldId id="301" r:id="rId17"/>
    <p:sldId id="302" r:id="rId18"/>
    <p:sldId id="274" r:id="rId19"/>
    <p:sldId id="276" r:id="rId20"/>
    <p:sldId id="275" r:id="rId21"/>
    <p:sldId id="277" r:id="rId22"/>
    <p:sldId id="278" r:id="rId23"/>
    <p:sldId id="308" r:id="rId24"/>
    <p:sldId id="279" r:id="rId25"/>
    <p:sldId id="280" r:id="rId26"/>
    <p:sldId id="281" r:id="rId27"/>
    <p:sldId id="282" r:id="rId28"/>
    <p:sldId id="283" r:id="rId29"/>
    <p:sldId id="284" r:id="rId30"/>
    <p:sldId id="285" r:id="rId31"/>
    <p:sldId id="31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04" autoAdjust="0"/>
  </p:normalViewPr>
  <p:slideViewPr>
    <p:cSldViewPr>
      <p:cViewPr>
        <p:scale>
          <a:sx n="90" d="100"/>
          <a:sy n="90" d="100"/>
        </p:scale>
        <p:origin x="420" y="1842"/>
      </p:cViewPr>
      <p:guideLst>
        <p:guide orient="horz" pos="2160"/>
        <p:guide pos="2880"/>
      </p:guideLst>
    </p:cSldViewPr>
  </p:slideViewPr>
  <p:outlineViewPr>
    <p:cViewPr>
      <p:scale>
        <a:sx n="33" d="100"/>
        <a:sy n="33" d="100"/>
      </p:scale>
      <p:origin x="48" y="3540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BB9CA-348B-415A-BE8C-8004FF527612}" type="datetimeFigureOut">
              <a:rPr lang="ru-RU" smtClean="0"/>
              <a:pPr/>
              <a:t>23.12.2014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330F6-F6BA-4CE4-87E4-00D17D603FEB}" type="slidenum">
              <a:rPr lang="ru-RU" smtClean="0"/>
              <a:pPr/>
              <a:t>‹#›</a:t>
            </a:fld>
            <a:endParaRPr lang="ru-RU"/>
          </a:p>
        </p:txBody>
      </p:sp>
    </p:spTree>
    <p:extLst>
      <p:ext uri="{BB962C8B-B14F-4D97-AF65-F5344CB8AC3E}">
        <p14:creationId xmlns="" xmlns:p14="http://schemas.microsoft.com/office/powerpoint/2010/main" val="25487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3AC894C-E673-4157-BED5-9FACE6D76EC1}" type="slidenum">
              <a:rPr lang="ru-RU" smtClean="0"/>
              <a:pPr/>
              <a:t>11</a:t>
            </a:fld>
            <a:endParaRPr lang="ru-RU"/>
          </a:p>
        </p:txBody>
      </p:sp>
    </p:spTree>
    <p:extLst>
      <p:ext uri="{BB962C8B-B14F-4D97-AF65-F5344CB8AC3E}">
        <p14:creationId xmlns="" xmlns:p14="http://schemas.microsoft.com/office/powerpoint/2010/main" val="872596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85CCABAE-1499-4814-BE7C-5FFE93A99FD7}" type="datetimeFigureOut">
              <a:rPr lang="ru-RU" smtClean="0"/>
              <a:pPr/>
              <a:t>23.12.2014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EB9DC050-8EC6-4972-B0A2-5222CF689C2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DC050-8EC6-4972-B0A2-5222CF689C2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DC050-8EC6-4972-B0A2-5222CF689C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DC050-8EC6-4972-B0A2-5222CF689C29}" type="slidenum">
              <a:rPr lang="ru-RU" smtClean="0"/>
              <a:pPr/>
              <a:t>‹#›</a:t>
            </a:fld>
            <a:endParaRPr lang="ru-RU"/>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9DC050-8EC6-4972-B0A2-5222CF689C29}" type="slidenum">
              <a:rPr lang="ru-RU" smtClean="0"/>
              <a:pPr/>
              <a:t>‹#›</a:t>
            </a:fld>
            <a:endParaRPr lang="ru-RU"/>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9DC050-8EC6-4972-B0A2-5222CF689C29}"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9DC050-8EC6-4972-B0A2-5222CF689C2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9DC050-8EC6-4972-B0A2-5222CF689C29}" type="slidenum">
              <a:rPr lang="ru-RU" smtClean="0"/>
              <a:pPr/>
              <a:t>‹#›</a:t>
            </a:fld>
            <a:endParaRPr lang="ru-RU"/>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9DC050-8EC6-4972-B0A2-5222CF689C2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9DC050-8EC6-4972-B0A2-5222CF689C29}"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5CCABAE-1499-4814-BE7C-5FFE93A99FD7}" type="datetimeFigureOut">
              <a:rPr lang="ru-RU" smtClean="0"/>
              <a:pPr/>
              <a:t>23.12.2014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9DC050-8EC6-4972-B0A2-5222CF689C2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5CCABAE-1499-4814-BE7C-5FFE93A99FD7}" type="datetimeFigureOut">
              <a:rPr lang="ru-RU" smtClean="0"/>
              <a:pPr/>
              <a:t>23.12.2014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B9DC050-8EC6-4972-B0A2-5222CF689C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200" i="1" dirty="0">
                <a:latin typeface="Garamond" pitchFamily="18" charset="0"/>
                <a:cs typeface="Courier New" pitchFamily="49" charset="0"/>
              </a:rPr>
              <a:t>Словарь по стилю денди в романе </a:t>
            </a:r>
            <a:r>
              <a:rPr lang="ru-RU" sz="3200" i="1" dirty="0" err="1">
                <a:latin typeface="Garamond" pitchFamily="18" charset="0"/>
                <a:cs typeface="Courier New" pitchFamily="49" charset="0"/>
              </a:rPr>
              <a:t>А.С.Пушкина</a:t>
            </a:r>
            <a:r>
              <a:rPr lang="ru-RU" sz="3200" i="1" dirty="0">
                <a:latin typeface="Garamond" pitchFamily="18" charset="0"/>
                <a:cs typeface="Courier New" pitchFamily="49" charset="0"/>
              </a:rPr>
              <a:t/>
            </a:r>
            <a:br>
              <a:rPr lang="ru-RU" sz="3200" i="1" dirty="0">
                <a:latin typeface="Garamond" pitchFamily="18" charset="0"/>
                <a:cs typeface="Courier New" pitchFamily="49" charset="0"/>
              </a:rPr>
            </a:br>
            <a:r>
              <a:rPr lang="ru-RU" sz="3200" i="1" dirty="0">
                <a:latin typeface="Garamond" pitchFamily="18" charset="0"/>
                <a:cs typeface="Courier New" pitchFamily="49" charset="0"/>
              </a:rPr>
              <a:t>«Евгений Онегин</a:t>
            </a:r>
            <a:r>
              <a:rPr lang="ru-RU" sz="3200" i="1" dirty="0" smtClean="0">
                <a:latin typeface="Garamond" pitchFamily="18" charset="0"/>
                <a:cs typeface="Courier New" pitchFamily="49" charset="0"/>
              </a:rPr>
              <a:t>» </a:t>
            </a:r>
            <a:endParaRPr lang="ru-RU" sz="3200" i="1" dirty="0">
              <a:latin typeface="Garamond" pitchFamily="18" charset="0"/>
              <a:cs typeface="Courier New" pitchFamily="49" charset="0"/>
            </a:endParaRPr>
          </a:p>
        </p:txBody>
      </p:sp>
      <p:sp>
        <p:nvSpPr>
          <p:cNvPr id="5" name="TextBox 4"/>
          <p:cNvSpPr txBox="1"/>
          <p:nvPr/>
        </p:nvSpPr>
        <p:spPr>
          <a:xfrm>
            <a:off x="3707904" y="5229200"/>
            <a:ext cx="2016224" cy="369332"/>
          </a:xfrm>
          <a:prstGeom prst="rect">
            <a:avLst/>
          </a:prstGeom>
          <a:noFill/>
        </p:spPr>
        <p:txBody>
          <a:bodyPr wrap="square" rtlCol="0">
            <a:spAutoFit/>
          </a:bodyPr>
          <a:lstStyle/>
          <a:p>
            <a:r>
              <a:rPr lang="ru-RU" dirty="0" smtClean="0"/>
              <a:t>Москва - 2014</a:t>
            </a:r>
            <a:endParaRPr lang="ru-RU" dirty="0"/>
          </a:p>
        </p:txBody>
      </p:sp>
    </p:spTree>
    <p:extLst>
      <p:ext uri="{BB962C8B-B14F-4D97-AF65-F5344CB8AC3E}">
        <p14:creationId xmlns="" xmlns:p14="http://schemas.microsoft.com/office/powerpoint/2010/main" val="2639774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2276872"/>
            <a:ext cx="6984776" cy="3048001"/>
          </a:xfrm>
        </p:spPr>
        <p:txBody>
          <a:bodyPr>
            <a:noAutofit/>
          </a:bodyPr>
          <a:lstStyle/>
          <a:p>
            <a:pPr indent="0" algn="just">
              <a:buNone/>
            </a:pPr>
            <a:r>
              <a:rPr lang="ru-RU" i="1" dirty="0">
                <a:latin typeface="Garamond" pitchFamily="18" charset="0"/>
              </a:rPr>
              <a:t>Костюм является непосредственным средством самовыражения человека, подчеркивающим его статус и положение в обществе. </a:t>
            </a:r>
            <a:endParaRPr lang="ru-RU" i="1" dirty="0" smtClean="0">
              <a:latin typeface="Garamond" pitchFamily="18" charset="0"/>
            </a:endParaRPr>
          </a:p>
          <a:p>
            <a:pPr indent="0" algn="just">
              <a:buNone/>
            </a:pPr>
            <a:r>
              <a:rPr lang="ru-RU" i="1" dirty="0" smtClean="0">
                <a:latin typeface="Garamond" pitchFamily="18" charset="0"/>
              </a:rPr>
              <a:t>Каждый </a:t>
            </a:r>
            <a:r>
              <a:rPr lang="ru-RU" i="1" dirty="0">
                <a:latin typeface="Garamond" pitchFamily="18" charset="0"/>
              </a:rPr>
              <a:t>человек </a:t>
            </a:r>
            <a:r>
              <a:rPr lang="ru-RU" i="1" dirty="0" smtClean="0">
                <a:latin typeface="Garamond" pitchFamily="18" charset="0"/>
              </a:rPr>
              <a:t>надевает </a:t>
            </a:r>
            <a:r>
              <a:rPr lang="ru-RU" i="1" dirty="0">
                <a:latin typeface="Garamond" pitchFamily="18" charset="0"/>
              </a:rPr>
              <a:t>тот костюм, который он считает наиболее удобным, комфортным для </a:t>
            </a:r>
            <a:r>
              <a:rPr lang="ru-RU" i="1" dirty="0" smtClean="0">
                <a:latin typeface="Garamond" pitchFamily="18" charset="0"/>
              </a:rPr>
              <a:t>себя. </a:t>
            </a:r>
          </a:p>
          <a:p>
            <a:pPr indent="0" algn="just">
              <a:buNone/>
            </a:pPr>
            <a:r>
              <a:rPr lang="ru-RU" i="1" dirty="0" smtClean="0">
                <a:latin typeface="Garamond" pitchFamily="18" charset="0"/>
              </a:rPr>
              <a:t>Одежда </a:t>
            </a:r>
            <a:r>
              <a:rPr lang="ru-RU" i="1" dirty="0">
                <a:latin typeface="Garamond" pitchFamily="18" charset="0"/>
              </a:rPr>
              <a:t>человека полностью соответствует характеру ее носителя, поэтому ее можно назвать "визитной карточкой" человека. </a:t>
            </a:r>
          </a:p>
        </p:txBody>
      </p:sp>
      <p:sp>
        <p:nvSpPr>
          <p:cNvPr id="2" name="TextBox 1"/>
          <p:cNvSpPr txBox="1"/>
          <p:nvPr/>
        </p:nvSpPr>
        <p:spPr>
          <a:xfrm>
            <a:off x="1979712" y="1340768"/>
            <a:ext cx="5544616" cy="584775"/>
          </a:xfrm>
          <a:prstGeom prst="rect">
            <a:avLst/>
          </a:prstGeom>
          <a:noFill/>
        </p:spPr>
        <p:txBody>
          <a:bodyPr wrap="square" rtlCol="0">
            <a:spAutoFit/>
          </a:bodyPr>
          <a:lstStyle/>
          <a:p>
            <a:r>
              <a:rPr lang="ru-RU" sz="3200" i="1" dirty="0" smtClean="0">
                <a:latin typeface="Garamond" pitchFamily="18" charset="0"/>
              </a:rPr>
              <a:t>ЗНАЧЕНИЕ КОСТЮМА</a:t>
            </a:r>
            <a:endParaRPr lang="ru-RU" sz="3200" i="1" dirty="0">
              <a:latin typeface="Garamond" pitchFamily="18" charset="0"/>
            </a:endParaRPr>
          </a:p>
        </p:txBody>
      </p:sp>
    </p:spTree>
    <p:extLst>
      <p:ext uri="{BB962C8B-B14F-4D97-AF65-F5344CB8AC3E}">
        <p14:creationId xmlns="" xmlns:p14="http://schemas.microsoft.com/office/powerpoint/2010/main" val="337556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s for ALISA\SCANS\Катя\Онегин\Онегин\03.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051720" y="2060848"/>
            <a:ext cx="2880320" cy="3752344"/>
          </a:xfrm>
          <a:prstGeom prst="rect">
            <a:avLst/>
          </a:prstGeom>
          <a:ln>
            <a:noFill/>
          </a:ln>
          <a:effectLst>
            <a:softEdge rad="635000"/>
          </a:effectLst>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4317107" y="2480776"/>
            <a:ext cx="3927301" cy="3252480"/>
          </a:xfrm>
        </p:spPr>
        <p:txBody>
          <a:bodyPr>
            <a:normAutofit/>
          </a:bodyPr>
          <a:lstStyle/>
          <a:p>
            <a:pPr indent="0">
              <a:lnSpc>
                <a:spcPct val="100000"/>
              </a:lnSpc>
              <a:buNone/>
            </a:pPr>
            <a:r>
              <a:rPr lang="ru-RU" sz="1700" i="1" dirty="0" smtClean="0">
                <a:latin typeface="Garamond" pitchFamily="18" charset="0"/>
              </a:rPr>
              <a:t>Боливар </a:t>
            </a:r>
            <a:r>
              <a:rPr lang="ru-RU" sz="1700" i="1" dirty="0">
                <a:latin typeface="Garamond" pitchFamily="18" charset="0"/>
              </a:rPr>
              <a:t>(франц. </a:t>
            </a:r>
            <a:r>
              <a:rPr lang="ru-RU" sz="1700" i="1" dirty="0" err="1">
                <a:latin typeface="Garamond" pitchFamily="18" charset="0"/>
              </a:rPr>
              <a:t>bolivar</a:t>
            </a:r>
            <a:r>
              <a:rPr lang="ru-RU" sz="1700" i="1" dirty="0">
                <a:latin typeface="Garamond" pitchFamily="18" charset="0"/>
              </a:rPr>
              <a:t>, от имени Симона Боливара), широкополая мужская шляпа, бывшая в моде в ряде стран в 20-х гг. 19 в</a:t>
            </a:r>
            <a:r>
              <a:rPr lang="ru-RU" sz="1700" i="1" dirty="0" smtClean="0">
                <a:latin typeface="Garamond" pitchFamily="18" charset="0"/>
              </a:rPr>
              <a:t>.</a:t>
            </a:r>
            <a:endParaRPr lang="en-US" sz="1700" i="1" dirty="0" smtClean="0">
              <a:latin typeface="Garamond" pitchFamily="18" charset="0"/>
            </a:endParaRPr>
          </a:p>
          <a:p>
            <a:pPr indent="0">
              <a:lnSpc>
                <a:spcPct val="100000"/>
              </a:lnSpc>
              <a:buNone/>
            </a:pPr>
            <a:r>
              <a:rPr lang="ru-RU" sz="1700" i="1" dirty="0">
                <a:latin typeface="Garamond" pitchFamily="18" charset="0"/>
              </a:rPr>
              <a:t>(</a:t>
            </a:r>
            <a:r>
              <a:rPr lang="ru-RU" sz="1200" i="1" dirty="0">
                <a:latin typeface="Garamond" pitchFamily="18" charset="0"/>
              </a:rPr>
              <a:t>Толково-словообразовательный словарь русского языка Т.Ф. Ефремова</a:t>
            </a:r>
            <a:r>
              <a:rPr lang="ru-RU" sz="1700" dirty="0">
                <a:latin typeface="Segoe Print" pitchFamily="2" charset="0"/>
              </a:rPr>
              <a:t>) </a:t>
            </a:r>
          </a:p>
          <a:p>
            <a:pPr indent="0">
              <a:lnSpc>
                <a:spcPct val="100000"/>
              </a:lnSpc>
              <a:buNone/>
            </a:pPr>
            <a:endParaRPr lang="ru-RU" sz="1700" dirty="0">
              <a:latin typeface="Segoe Print" pitchFamily="2" charset="0"/>
            </a:endParaRPr>
          </a:p>
          <a:p>
            <a:pPr indent="0">
              <a:lnSpc>
                <a:spcPct val="100000"/>
              </a:lnSpc>
              <a:buNone/>
            </a:pPr>
            <a:endParaRPr lang="ru-RU" sz="1400" dirty="0">
              <a:latin typeface="Segoe Print" pitchFamily="2" charset="0"/>
            </a:endParaRPr>
          </a:p>
        </p:txBody>
      </p:sp>
      <p:sp>
        <p:nvSpPr>
          <p:cNvPr id="4" name="Прямоугольник 3"/>
          <p:cNvSpPr/>
          <p:nvPr/>
        </p:nvSpPr>
        <p:spPr>
          <a:xfrm>
            <a:off x="827584" y="4006091"/>
            <a:ext cx="4176464" cy="1200329"/>
          </a:xfrm>
          <a:prstGeom prst="rect">
            <a:avLst/>
          </a:prstGeom>
        </p:spPr>
        <p:txBody>
          <a:bodyPr wrap="square">
            <a:spAutoFit/>
          </a:bodyPr>
          <a:lstStyle/>
          <a:p>
            <a:r>
              <a:rPr lang="ru-RU" sz="1200" i="1" dirty="0" smtClean="0">
                <a:latin typeface="Garamond" pitchFamily="18" charset="0"/>
              </a:rPr>
              <a:t>Покамест в утреннем уборе,</a:t>
            </a:r>
          </a:p>
          <a:p>
            <a:r>
              <a:rPr lang="ru-RU" sz="1200" i="1" dirty="0" smtClean="0">
                <a:latin typeface="Garamond" pitchFamily="18" charset="0"/>
              </a:rPr>
              <a:t>Надев широкий боливар,</a:t>
            </a:r>
          </a:p>
          <a:p>
            <a:r>
              <a:rPr lang="ru-RU" sz="1200" i="1" dirty="0" smtClean="0">
                <a:latin typeface="Garamond" pitchFamily="18" charset="0"/>
              </a:rPr>
              <a:t>Онегин едет на бульвар</a:t>
            </a:r>
          </a:p>
          <a:p>
            <a:r>
              <a:rPr lang="ru-RU" sz="1200" i="1" dirty="0" smtClean="0">
                <a:latin typeface="Garamond" pitchFamily="18" charset="0"/>
              </a:rPr>
              <a:t>И там гуляет на просторе,</a:t>
            </a:r>
          </a:p>
          <a:p>
            <a:r>
              <a:rPr lang="ru-RU" sz="1200" i="1" dirty="0" smtClean="0">
                <a:latin typeface="Garamond" pitchFamily="18" charset="0"/>
              </a:rPr>
              <a:t>Пока недремлющий брегет</a:t>
            </a:r>
          </a:p>
          <a:p>
            <a:r>
              <a:rPr lang="ru-RU" sz="1200" i="1" dirty="0" smtClean="0">
                <a:latin typeface="Garamond" pitchFamily="18" charset="0"/>
              </a:rPr>
              <a:t>Не прозвонит ему обед</a:t>
            </a:r>
            <a:endParaRPr lang="ru-RU" sz="1200" i="1" dirty="0">
              <a:latin typeface="Garamond" pitchFamily="18" charset="0"/>
            </a:endParaRPr>
          </a:p>
        </p:txBody>
      </p:sp>
      <p:sp>
        <p:nvSpPr>
          <p:cNvPr id="5" name="Прямоугольник 4"/>
          <p:cNvSpPr/>
          <p:nvPr/>
        </p:nvSpPr>
        <p:spPr>
          <a:xfrm>
            <a:off x="4499992" y="4221088"/>
            <a:ext cx="3888433" cy="1323439"/>
          </a:xfrm>
          <a:prstGeom prst="rect">
            <a:avLst/>
          </a:prstGeom>
        </p:spPr>
        <p:txBody>
          <a:bodyPr wrap="square">
            <a:spAutoFit/>
          </a:bodyPr>
          <a:lstStyle/>
          <a:p>
            <a:pPr algn="just"/>
            <a:r>
              <a:rPr lang="ru-RU" sz="1600" i="1" dirty="0" smtClean="0">
                <a:latin typeface="Garamond" pitchFamily="18" charset="0"/>
              </a:rPr>
              <a:t>Симон Боливар </a:t>
            </a:r>
            <a:r>
              <a:rPr lang="ru-RU" sz="1600" i="1" dirty="0">
                <a:latin typeface="Garamond" pitchFamily="18" charset="0"/>
              </a:rPr>
              <a:t>никогда не носил широкополой шляпы. Такие шляпы носили его сторонники в борьбе с испанскими захватчиками. Для передовой общественности в далекой России Боливар был «истинно великим человеком и гражданином». </a:t>
            </a:r>
          </a:p>
        </p:txBody>
      </p:sp>
      <p:sp>
        <p:nvSpPr>
          <p:cNvPr id="6" name="Прямоугольник 5"/>
          <p:cNvSpPr/>
          <p:nvPr/>
        </p:nvSpPr>
        <p:spPr>
          <a:xfrm>
            <a:off x="2915816" y="1340768"/>
            <a:ext cx="3240360" cy="661720"/>
          </a:xfrm>
          <a:prstGeom prst="rect">
            <a:avLst/>
          </a:prstGeom>
        </p:spPr>
        <p:txBody>
          <a:bodyPr wrap="square">
            <a:spAutoFit/>
          </a:bodyPr>
          <a:lstStyle/>
          <a:p>
            <a:r>
              <a:rPr lang="en-US" sz="3600" i="1" dirty="0">
                <a:solidFill>
                  <a:prstClr val="black"/>
                </a:solidFill>
                <a:latin typeface="Garamond" pitchFamily="18" charset="0"/>
              </a:rPr>
              <a:t>I. </a:t>
            </a:r>
            <a:r>
              <a:rPr lang="ru-RU" sz="3600" i="1" dirty="0" smtClean="0">
                <a:solidFill>
                  <a:prstClr val="black"/>
                </a:solidFill>
                <a:latin typeface="Garamond" pitchFamily="18" charset="0"/>
              </a:rPr>
              <a:t>БОЛИВАР</a:t>
            </a:r>
            <a:endParaRPr lang="ru-RU" sz="3600" i="1" dirty="0">
              <a:latin typeface="Garamond" pitchFamily="18" charset="0"/>
            </a:endParaRPr>
          </a:p>
        </p:txBody>
      </p:sp>
      <p:sp>
        <p:nvSpPr>
          <p:cNvPr id="7" name="Прямоугольник 6"/>
          <p:cNvSpPr/>
          <p:nvPr/>
        </p:nvSpPr>
        <p:spPr>
          <a:xfrm>
            <a:off x="1043608" y="5387395"/>
            <a:ext cx="1410964" cy="230832"/>
          </a:xfrm>
          <a:prstGeom prst="rect">
            <a:avLst/>
          </a:prstGeom>
        </p:spPr>
        <p:txBody>
          <a:bodyPr wrap="none">
            <a:spAutoFit/>
          </a:bodyPr>
          <a:lstStyle/>
          <a:p>
            <a:r>
              <a:rPr lang="ru-RU" sz="900" dirty="0">
                <a:latin typeface="Garamond" pitchFamily="18" charset="0"/>
              </a:rPr>
              <a:t>Евгений Онегин стих </a:t>
            </a:r>
            <a:r>
              <a:rPr lang="en-US" sz="900" dirty="0">
                <a:latin typeface="Garamond" pitchFamily="18" charset="0"/>
              </a:rPr>
              <a:t>XV</a:t>
            </a:r>
          </a:p>
        </p:txBody>
      </p:sp>
    </p:spTree>
    <p:extLst>
      <p:ext uri="{BB962C8B-B14F-4D97-AF65-F5344CB8AC3E}">
        <p14:creationId xmlns="" xmlns:p14="http://schemas.microsoft.com/office/powerpoint/2010/main" val="3290378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20072" y="2132856"/>
            <a:ext cx="3024336" cy="1584176"/>
          </a:xfrm>
        </p:spPr>
        <p:txBody>
          <a:bodyPr>
            <a:noAutofit/>
          </a:bodyPr>
          <a:lstStyle/>
          <a:p>
            <a:pPr indent="0" algn="just">
              <a:lnSpc>
                <a:spcPct val="100000"/>
              </a:lnSpc>
              <a:buNone/>
            </a:pPr>
            <a:r>
              <a:rPr lang="ru-RU" sz="1600" dirty="0" smtClean="0">
                <a:latin typeface="Segoe Print" pitchFamily="2" charset="0"/>
              </a:rPr>
              <a:t> </a:t>
            </a:r>
            <a:r>
              <a:rPr lang="ru-RU" sz="1700" i="1" dirty="0" smtClean="0">
                <a:latin typeface="Garamond" pitchFamily="18" charset="0"/>
              </a:rPr>
              <a:t>Лорнет - разновидность </a:t>
            </a:r>
            <a:r>
              <a:rPr lang="ru-RU" sz="1700" i="1" dirty="0">
                <a:latin typeface="Garamond" pitchFamily="18" charset="0"/>
              </a:rPr>
              <a:t>очков: пара линз в оправе, зафиксированной на рукоятке</a:t>
            </a:r>
            <a:r>
              <a:rPr lang="ru-RU" sz="1700" i="1" dirty="0" smtClean="0">
                <a:latin typeface="Garamond" pitchFamily="18" charset="0"/>
              </a:rPr>
              <a:t>.</a:t>
            </a:r>
            <a:endParaRPr lang="en-US" sz="1700" i="1" dirty="0" smtClean="0">
              <a:latin typeface="Garamond" pitchFamily="18" charset="0"/>
            </a:endParaRPr>
          </a:p>
          <a:p>
            <a:pPr indent="0">
              <a:lnSpc>
                <a:spcPct val="100000"/>
              </a:lnSpc>
              <a:buNone/>
            </a:pPr>
            <a:r>
              <a:rPr lang="ru-RU" sz="1600" i="1" dirty="0">
                <a:latin typeface="Garamond" pitchFamily="18" charset="0"/>
              </a:rPr>
              <a:t>(</a:t>
            </a:r>
            <a:r>
              <a:rPr lang="ru-RU" sz="1200" i="1" dirty="0">
                <a:latin typeface="Garamond" pitchFamily="18" charset="0"/>
              </a:rPr>
              <a:t>Большой толковый словарь современного русского языка Д.Н. Ушакова</a:t>
            </a:r>
            <a:r>
              <a:rPr lang="ru-RU" sz="1600" i="1" dirty="0">
                <a:latin typeface="Garamond" pitchFamily="18" charset="0"/>
              </a:rPr>
              <a:t>) </a:t>
            </a:r>
          </a:p>
          <a:p>
            <a:pPr indent="0">
              <a:lnSpc>
                <a:spcPct val="100000"/>
              </a:lnSpc>
              <a:buNone/>
            </a:pPr>
            <a:endParaRPr lang="en-US" sz="1600" dirty="0" smtClean="0">
              <a:latin typeface="Segoe Print" pitchFamily="2" charset="0"/>
            </a:endParaRPr>
          </a:p>
          <a:p>
            <a:pPr indent="0">
              <a:lnSpc>
                <a:spcPct val="100000"/>
              </a:lnSpc>
              <a:buNone/>
            </a:pPr>
            <a:endParaRPr lang="ru-RU" sz="1600" dirty="0">
              <a:latin typeface="Segoe Print" pitchFamily="2" charset="0"/>
            </a:endParaRPr>
          </a:p>
        </p:txBody>
      </p:sp>
      <p:sp>
        <p:nvSpPr>
          <p:cNvPr id="4" name="Прямоугольник 3"/>
          <p:cNvSpPr/>
          <p:nvPr/>
        </p:nvSpPr>
        <p:spPr>
          <a:xfrm>
            <a:off x="899592" y="2420888"/>
            <a:ext cx="2448272" cy="1384995"/>
          </a:xfrm>
          <a:prstGeom prst="rect">
            <a:avLst/>
          </a:prstGeom>
        </p:spPr>
        <p:txBody>
          <a:bodyPr wrap="square">
            <a:spAutoFit/>
          </a:bodyPr>
          <a:lstStyle/>
          <a:p>
            <a:r>
              <a:rPr lang="ru-RU" sz="1200" i="1" dirty="0" smtClean="0">
                <a:latin typeface="Garamond" pitchFamily="18" charset="0"/>
              </a:rPr>
              <a:t>Всё хлопает. Онегин входит,</a:t>
            </a:r>
          </a:p>
          <a:p>
            <a:r>
              <a:rPr lang="ru-RU" sz="1200" i="1" dirty="0" smtClean="0">
                <a:latin typeface="Garamond" pitchFamily="18" charset="0"/>
              </a:rPr>
              <a:t>Идет меж кресел по ногам,</a:t>
            </a:r>
          </a:p>
          <a:p>
            <a:r>
              <a:rPr lang="ru-RU" sz="1200" i="1" dirty="0" smtClean="0">
                <a:latin typeface="Garamond" pitchFamily="18" charset="0"/>
              </a:rPr>
              <a:t>Двойной лорнет </a:t>
            </a:r>
            <a:r>
              <a:rPr lang="ru-RU" sz="1200" i="1" dirty="0" err="1" smtClean="0">
                <a:latin typeface="Garamond" pitchFamily="18" charset="0"/>
              </a:rPr>
              <a:t>скосясь</a:t>
            </a:r>
            <a:r>
              <a:rPr lang="ru-RU" sz="1200" i="1" dirty="0" smtClean="0">
                <a:latin typeface="Garamond" pitchFamily="18" charset="0"/>
              </a:rPr>
              <a:t> наводит</a:t>
            </a:r>
          </a:p>
          <a:p>
            <a:r>
              <a:rPr lang="ru-RU" sz="1200" i="1" dirty="0" smtClean="0">
                <a:latin typeface="Garamond" pitchFamily="18" charset="0"/>
              </a:rPr>
              <a:t>На ложи незнакомых дам;</a:t>
            </a:r>
          </a:p>
          <a:p>
            <a:r>
              <a:rPr lang="ru-RU" sz="1200" i="1" dirty="0" smtClean="0">
                <a:latin typeface="Garamond" pitchFamily="18" charset="0"/>
              </a:rPr>
              <a:t>Все ярусы окинул взором,</a:t>
            </a:r>
          </a:p>
          <a:p>
            <a:r>
              <a:rPr lang="ru-RU" sz="1200" i="1" dirty="0" smtClean="0">
                <a:latin typeface="Garamond" pitchFamily="18" charset="0"/>
              </a:rPr>
              <a:t>Всё видел: лицами, убором</a:t>
            </a:r>
          </a:p>
          <a:p>
            <a:r>
              <a:rPr lang="ru-RU" sz="1200" i="1" dirty="0" smtClean="0">
                <a:latin typeface="Garamond" pitchFamily="18" charset="0"/>
              </a:rPr>
              <a:t>Ужасно недоволен он…</a:t>
            </a:r>
            <a:endParaRPr lang="ru-RU" sz="1200" i="1" dirty="0">
              <a:latin typeface="Garamond" pitchFamily="18" charset="0"/>
            </a:endParaRPr>
          </a:p>
        </p:txBody>
      </p:sp>
      <p:pic>
        <p:nvPicPr>
          <p:cNvPr id="2050" name="Picture 2" descr="D:\Doc's for ALISA\SCANS\Катя\Онегин\Онегин\06.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771800" y="2348880"/>
            <a:ext cx="2232248" cy="2702049"/>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5076056" y="3645024"/>
            <a:ext cx="3240360" cy="1569660"/>
          </a:xfrm>
          <a:prstGeom prst="rect">
            <a:avLst/>
          </a:prstGeom>
        </p:spPr>
        <p:txBody>
          <a:bodyPr wrap="square">
            <a:spAutoFit/>
          </a:bodyPr>
          <a:lstStyle/>
          <a:p>
            <a:pPr algn="just"/>
            <a:r>
              <a:rPr lang="ru-RU" sz="1600" i="1" dirty="0">
                <a:latin typeface="Garamond" pitchFamily="18" charset="0"/>
              </a:rPr>
              <a:t>Модный аксессуар конца XVIII — начала XIX вв., по функции соответствующий театральному биноклю. По наиболее </a:t>
            </a:r>
            <a:r>
              <a:rPr lang="ru-RU" sz="1600" i="1" dirty="0" smtClean="0">
                <a:latin typeface="Garamond" pitchFamily="18" charset="0"/>
              </a:rPr>
              <a:t>распространённой </a:t>
            </a:r>
            <a:r>
              <a:rPr lang="ru-RU" sz="1600" i="1" dirty="0">
                <a:latin typeface="Garamond" pitchFamily="18" charset="0"/>
              </a:rPr>
              <a:t>версии изобретен Джорджем Адамсом в 1780 году.</a:t>
            </a:r>
          </a:p>
        </p:txBody>
      </p:sp>
      <p:sp>
        <p:nvSpPr>
          <p:cNvPr id="6" name="Прямоугольник 5"/>
          <p:cNvSpPr/>
          <p:nvPr/>
        </p:nvSpPr>
        <p:spPr>
          <a:xfrm>
            <a:off x="755576" y="5085184"/>
            <a:ext cx="7632848" cy="584775"/>
          </a:xfrm>
          <a:prstGeom prst="rect">
            <a:avLst/>
          </a:prstGeom>
        </p:spPr>
        <p:txBody>
          <a:bodyPr wrap="square">
            <a:spAutoFit/>
          </a:bodyPr>
          <a:lstStyle/>
          <a:p>
            <a:r>
              <a:rPr lang="ru-RU" sz="1600" i="1" dirty="0" smtClean="0">
                <a:latin typeface="Garamond" pitchFamily="18" charset="0"/>
              </a:rPr>
              <a:t>Наибольшее </a:t>
            </a:r>
            <a:r>
              <a:rPr lang="ru-RU" sz="1600" i="1" dirty="0">
                <a:latin typeface="Garamond" pitchFamily="18" charset="0"/>
              </a:rPr>
              <a:t>распространение получил у женщин, поскольку напоминал не столько оптический прибор, сколько элемент украшательства, способствовал созданию атмосферы </a:t>
            </a:r>
            <a:r>
              <a:rPr lang="ru-RU" sz="1600" i="1" dirty="0" smtClean="0">
                <a:latin typeface="Garamond" pitchFamily="18" charset="0"/>
              </a:rPr>
              <a:t>изысканности. </a:t>
            </a:r>
            <a:endParaRPr lang="ru-RU" sz="1600" i="1" dirty="0">
              <a:latin typeface="Garamond" pitchFamily="18" charset="0"/>
            </a:endParaRPr>
          </a:p>
        </p:txBody>
      </p:sp>
      <p:sp>
        <p:nvSpPr>
          <p:cNvPr id="2" name="Прямоугольник 1"/>
          <p:cNvSpPr/>
          <p:nvPr/>
        </p:nvSpPr>
        <p:spPr>
          <a:xfrm>
            <a:off x="2987824" y="1124744"/>
            <a:ext cx="2536272" cy="646331"/>
          </a:xfrm>
          <a:prstGeom prst="rect">
            <a:avLst/>
          </a:prstGeom>
        </p:spPr>
        <p:txBody>
          <a:bodyPr wrap="none">
            <a:spAutoFit/>
          </a:bodyPr>
          <a:lstStyle/>
          <a:p>
            <a:r>
              <a:rPr lang="en-US" sz="3600" i="1" dirty="0" smtClean="0">
                <a:solidFill>
                  <a:prstClr val="black"/>
                </a:solidFill>
                <a:latin typeface="Garamond" pitchFamily="18" charset="0"/>
              </a:rPr>
              <a:t>II. </a:t>
            </a:r>
            <a:r>
              <a:rPr lang="ru-RU" sz="3600" i="1" dirty="0" smtClean="0">
                <a:solidFill>
                  <a:prstClr val="black"/>
                </a:solidFill>
                <a:latin typeface="Garamond" pitchFamily="18" charset="0"/>
              </a:rPr>
              <a:t>ЛОРНЕТ</a:t>
            </a:r>
            <a:endParaRPr lang="ru-RU" sz="3600" i="1" dirty="0">
              <a:latin typeface="Garamond" pitchFamily="18" charset="0"/>
            </a:endParaRPr>
          </a:p>
        </p:txBody>
      </p:sp>
      <p:sp>
        <p:nvSpPr>
          <p:cNvPr id="7" name="Прямоугольник 6"/>
          <p:cNvSpPr/>
          <p:nvPr/>
        </p:nvSpPr>
        <p:spPr>
          <a:xfrm>
            <a:off x="1403648" y="4077072"/>
            <a:ext cx="1319592" cy="230832"/>
          </a:xfrm>
          <a:prstGeom prst="rect">
            <a:avLst/>
          </a:prstGeom>
        </p:spPr>
        <p:txBody>
          <a:bodyPr wrap="none">
            <a:spAutoFit/>
          </a:bodyPr>
          <a:lstStyle/>
          <a:p>
            <a:r>
              <a:rPr lang="ru-RU" sz="900" i="1" dirty="0">
                <a:latin typeface="Garamond" pitchFamily="18" charset="0"/>
              </a:rPr>
              <a:t>Евгений Онегин стих </a:t>
            </a:r>
            <a:r>
              <a:rPr lang="en-US" sz="900" i="1" dirty="0">
                <a:latin typeface="Garamond" pitchFamily="18" charset="0"/>
              </a:rPr>
              <a:t>XXI</a:t>
            </a:r>
          </a:p>
        </p:txBody>
      </p:sp>
    </p:spTree>
    <p:extLst>
      <p:ext uri="{BB962C8B-B14F-4D97-AF65-F5344CB8AC3E}">
        <p14:creationId xmlns="" xmlns:p14="http://schemas.microsoft.com/office/powerpoint/2010/main" val="1626941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3140968"/>
            <a:ext cx="2088232" cy="830997"/>
          </a:xfrm>
          <a:prstGeom prst="rect">
            <a:avLst/>
          </a:prstGeom>
        </p:spPr>
        <p:txBody>
          <a:bodyPr wrap="square">
            <a:spAutoFit/>
          </a:bodyPr>
          <a:lstStyle/>
          <a:p>
            <a:r>
              <a:rPr lang="ru-RU" sz="1200" i="1" dirty="0" smtClean="0">
                <a:latin typeface="Garamond" pitchFamily="18" charset="0"/>
              </a:rPr>
              <a:t>Онегин </a:t>
            </a:r>
            <a:r>
              <a:rPr lang="ru-RU" sz="1200" i="1" dirty="0">
                <a:latin typeface="Garamond" pitchFamily="18" charset="0"/>
              </a:rPr>
              <a:t>едет на бульвар</a:t>
            </a:r>
          </a:p>
          <a:p>
            <a:r>
              <a:rPr lang="ru-RU" sz="1200" i="1" dirty="0">
                <a:latin typeface="Garamond" pitchFamily="18" charset="0"/>
              </a:rPr>
              <a:t>И там гуляет на просторе,</a:t>
            </a:r>
          </a:p>
          <a:p>
            <a:r>
              <a:rPr lang="ru-RU" sz="1200" i="1" dirty="0">
                <a:latin typeface="Garamond" pitchFamily="18" charset="0"/>
              </a:rPr>
              <a:t>Пока недремлющий брегет</a:t>
            </a:r>
          </a:p>
          <a:p>
            <a:r>
              <a:rPr lang="ru-RU" sz="1200" i="1" dirty="0">
                <a:latin typeface="Garamond" pitchFamily="18" charset="0"/>
              </a:rPr>
              <a:t>Не прозвонит ему обед</a:t>
            </a:r>
            <a:r>
              <a:rPr lang="ru-RU" sz="1200" i="1" dirty="0" smtClean="0">
                <a:latin typeface="Garamond" pitchFamily="18" charset="0"/>
              </a:rPr>
              <a:t>.</a:t>
            </a:r>
            <a:endParaRPr lang="ru-RU" sz="1200" i="1" dirty="0">
              <a:latin typeface="Garamond" pitchFamily="18" charset="0"/>
            </a:endParaRPr>
          </a:p>
        </p:txBody>
      </p:sp>
      <p:sp>
        <p:nvSpPr>
          <p:cNvPr id="5" name="Прямоугольник 4"/>
          <p:cNvSpPr/>
          <p:nvPr/>
        </p:nvSpPr>
        <p:spPr>
          <a:xfrm>
            <a:off x="827584" y="4797152"/>
            <a:ext cx="7416824" cy="830997"/>
          </a:xfrm>
          <a:prstGeom prst="rect">
            <a:avLst/>
          </a:prstGeom>
        </p:spPr>
        <p:txBody>
          <a:bodyPr wrap="square">
            <a:spAutoFit/>
          </a:bodyPr>
          <a:lstStyle/>
          <a:p>
            <a:pPr algn="just"/>
            <a:r>
              <a:rPr lang="ru-RU" sz="1600" i="1" dirty="0">
                <a:latin typeface="Garamond" pitchFamily="18" charset="0"/>
              </a:rPr>
              <a:t>В 1801 году </a:t>
            </a:r>
            <a:r>
              <a:rPr lang="ru-RU" sz="1600" i="1" dirty="0" err="1" smtClean="0">
                <a:latin typeface="Garamond" pitchFamily="18" charset="0"/>
              </a:rPr>
              <a:t>Абраам</a:t>
            </a:r>
            <a:r>
              <a:rPr lang="ru-RU" sz="1600" i="1" dirty="0" smtClean="0">
                <a:latin typeface="Garamond" pitchFamily="18" charset="0"/>
              </a:rPr>
              <a:t>-Луи Бреге </a:t>
            </a:r>
            <a:r>
              <a:rPr lang="ru-RU" sz="1600" i="1" dirty="0">
                <a:latin typeface="Garamond" pitchFamily="18" charset="0"/>
              </a:rPr>
              <a:t>начал постепенно осваивать новые рынки, и в первую очередь Россию, которая на тот момент была выгодным партнёром. В результате в 1808 году в Санкт-Петербурге было открыто представительство «Русский дом </a:t>
            </a:r>
            <a:r>
              <a:rPr lang="ru-RU" sz="1600" i="1" dirty="0" err="1">
                <a:latin typeface="Garamond" pitchFamily="18" charset="0"/>
              </a:rPr>
              <a:t>Breguet</a:t>
            </a:r>
            <a:r>
              <a:rPr lang="ru-RU" sz="1600" i="1" dirty="0">
                <a:latin typeface="Garamond" pitchFamily="18" charset="0"/>
              </a:rPr>
              <a:t>». </a:t>
            </a:r>
          </a:p>
        </p:txBody>
      </p:sp>
      <p:sp>
        <p:nvSpPr>
          <p:cNvPr id="7" name="TextBox 6"/>
          <p:cNvSpPr txBox="1"/>
          <p:nvPr/>
        </p:nvSpPr>
        <p:spPr>
          <a:xfrm>
            <a:off x="3047045" y="1340768"/>
            <a:ext cx="3013087" cy="646331"/>
          </a:xfrm>
          <a:prstGeom prst="rect">
            <a:avLst/>
          </a:prstGeom>
          <a:noFill/>
        </p:spPr>
        <p:txBody>
          <a:bodyPr wrap="square" rtlCol="0">
            <a:spAutoFit/>
          </a:bodyPr>
          <a:lstStyle/>
          <a:p>
            <a:r>
              <a:rPr lang="en-US" sz="3600" i="1" dirty="0" smtClean="0">
                <a:latin typeface="Garamond" pitchFamily="18" charset="0"/>
              </a:rPr>
              <a:t>III</a:t>
            </a:r>
            <a:r>
              <a:rPr lang="ru-RU" sz="3600" i="1" dirty="0" smtClean="0">
                <a:latin typeface="Garamond" pitchFamily="18" charset="0"/>
              </a:rPr>
              <a:t>.</a:t>
            </a:r>
            <a:r>
              <a:rPr lang="en-US" sz="3600" i="1" dirty="0" smtClean="0">
                <a:latin typeface="Garamond" pitchFamily="18" charset="0"/>
              </a:rPr>
              <a:t> </a:t>
            </a:r>
            <a:r>
              <a:rPr lang="ru-RU" sz="3600" i="1" dirty="0" smtClean="0">
                <a:latin typeface="Garamond" pitchFamily="18" charset="0"/>
              </a:rPr>
              <a:t>БРЕГЕТ</a:t>
            </a:r>
            <a:endParaRPr lang="ru-RU" sz="3600" i="1" dirty="0">
              <a:latin typeface="Garamond" pitchFamily="18" charset="0"/>
            </a:endParaRPr>
          </a:p>
        </p:txBody>
      </p:sp>
      <p:pic>
        <p:nvPicPr>
          <p:cNvPr id="2052" name="Picture 4" descr="D:\Doc's for ALISA\SCANS\Катя\Онегин\Часы.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55776" y="2276872"/>
            <a:ext cx="2952328" cy="2204470"/>
          </a:xfrm>
          <a:prstGeom prst="rect">
            <a:avLst/>
          </a:prstGeom>
          <a:noFill/>
          <a:effectLst>
            <a:softEdge rad="635000"/>
          </a:effectLst>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5580112" y="2636912"/>
            <a:ext cx="2520280" cy="1954381"/>
          </a:xfrm>
          <a:prstGeom prst="rect">
            <a:avLst/>
          </a:prstGeom>
        </p:spPr>
        <p:txBody>
          <a:bodyPr wrap="square">
            <a:spAutoFit/>
          </a:bodyPr>
          <a:lstStyle/>
          <a:p>
            <a:pPr algn="just"/>
            <a:r>
              <a:rPr lang="ru-RU" sz="1700" i="1" dirty="0">
                <a:latin typeface="Garamond" pitchFamily="18" charset="0"/>
              </a:rPr>
              <a:t>Брегет –  старинные карманные часы с боем, отличавшиеся большой точностью и показывающие числа месяца.</a:t>
            </a:r>
          </a:p>
          <a:p>
            <a:pPr algn="just"/>
            <a:r>
              <a:rPr lang="ru-RU" i="1" dirty="0">
                <a:latin typeface="Garamond" pitchFamily="18" charset="0"/>
              </a:rPr>
              <a:t>(</a:t>
            </a:r>
            <a:r>
              <a:rPr lang="ru-RU" sz="1200" i="1" dirty="0">
                <a:latin typeface="Garamond" pitchFamily="18" charset="0"/>
              </a:rPr>
              <a:t>Большой толковый словарь современного русского языка Д.Н. Ушакова</a:t>
            </a:r>
            <a:r>
              <a:rPr lang="ru-RU" i="1" dirty="0">
                <a:latin typeface="Garamond" pitchFamily="18" charset="0"/>
              </a:rPr>
              <a:t>).</a:t>
            </a:r>
          </a:p>
        </p:txBody>
      </p:sp>
      <p:sp>
        <p:nvSpPr>
          <p:cNvPr id="6" name="Прямоугольник 5"/>
          <p:cNvSpPr/>
          <p:nvPr/>
        </p:nvSpPr>
        <p:spPr>
          <a:xfrm>
            <a:off x="1115616" y="4293096"/>
            <a:ext cx="1513556" cy="230832"/>
          </a:xfrm>
          <a:prstGeom prst="rect">
            <a:avLst/>
          </a:prstGeom>
        </p:spPr>
        <p:txBody>
          <a:bodyPr wrap="none">
            <a:spAutoFit/>
          </a:bodyPr>
          <a:lstStyle/>
          <a:p>
            <a:r>
              <a:rPr lang="ru-RU" sz="900" i="1" dirty="0"/>
              <a:t>Евгений Онегин стих </a:t>
            </a:r>
            <a:r>
              <a:rPr lang="en-US" sz="900" i="1" dirty="0"/>
              <a:t>XV</a:t>
            </a:r>
          </a:p>
        </p:txBody>
      </p:sp>
    </p:spTree>
    <p:extLst>
      <p:ext uri="{BB962C8B-B14F-4D97-AF65-F5344CB8AC3E}">
        <p14:creationId xmlns="" xmlns:p14="http://schemas.microsoft.com/office/powerpoint/2010/main" val="1981389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32040" y="2276872"/>
            <a:ext cx="3312368" cy="2232248"/>
          </a:xfrm>
        </p:spPr>
        <p:txBody>
          <a:bodyPr>
            <a:noAutofit/>
          </a:bodyPr>
          <a:lstStyle/>
          <a:p>
            <a:pPr indent="0" algn="just">
              <a:lnSpc>
                <a:spcPct val="100000"/>
              </a:lnSpc>
              <a:buNone/>
            </a:pPr>
            <a:r>
              <a:rPr lang="ru-RU" sz="1700" i="1" dirty="0" smtClean="0">
                <a:latin typeface="Garamond" pitchFamily="18" charset="0"/>
              </a:rPr>
              <a:t>Панталоны - об</a:t>
            </a:r>
            <a:r>
              <a:rPr lang="ru-RU" sz="1700" i="1" dirty="0">
                <a:latin typeface="Garamond" pitchFamily="18" charset="0"/>
              </a:rPr>
              <a:t>. мн. итал. штаны, брюки, исподники; панталоны не широки, теснее брюк. Панталонная ткань.</a:t>
            </a:r>
          </a:p>
          <a:p>
            <a:pPr indent="0" algn="just">
              <a:lnSpc>
                <a:spcPct val="100000"/>
              </a:lnSpc>
              <a:buNone/>
            </a:pPr>
            <a:r>
              <a:rPr lang="en-US" sz="1600" i="1" dirty="0" smtClean="0">
                <a:latin typeface="Garamond" pitchFamily="18" charset="0"/>
              </a:rPr>
              <a:t>(</a:t>
            </a:r>
            <a:r>
              <a:rPr lang="ru-RU" sz="1200" i="1" dirty="0" smtClean="0">
                <a:latin typeface="Garamond" pitchFamily="18" charset="0"/>
              </a:rPr>
              <a:t>Толковый </a:t>
            </a:r>
            <a:r>
              <a:rPr lang="ru-RU" sz="1200" i="1" dirty="0">
                <a:latin typeface="Garamond" pitchFamily="18" charset="0"/>
              </a:rPr>
              <a:t>словообразовательный словарь живого великорусского </a:t>
            </a:r>
            <a:r>
              <a:rPr lang="ru-RU" sz="1200" i="1" dirty="0" smtClean="0">
                <a:latin typeface="Garamond" pitchFamily="18" charset="0"/>
              </a:rPr>
              <a:t>языка</a:t>
            </a:r>
            <a:r>
              <a:rPr lang="en-US" sz="1200" i="1" dirty="0" smtClean="0">
                <a:latin typeface="Garamond" pitchFamily="18" charset="0"/>
              </a:rPr>
              <a:t> </a:t>
            </a:r>
            <a:r>
              <a:rPr lang="ru-RU" sz="1200" i="1" dirty="0" err="1" smtClean="0">
                <a:latin typeface="Garamond" pitchFamily="18" charset="0"/>
              </a:rPr>
              <a:t>В.И.Даля</a:t>
            </a:r>
            <a:r>
              <a:rPr lang="ru-RU" sz="1600" i="1" dirty="0" smtClean="0">
                <a:latin typeface="Garamond" pitchFamily="18" charset="0"/>
              </a:rPr>
              <a:t>)</a:t>
            </a:r>
          </a:p>
        </p:txBody>
      </p:sp>
      <p:sp>
        <p:nvSpPr>
          <p:cNvPr id="4" name="Прямоугольник 3"/>
          <p:cNvSpPr/>
          <p:nvPr/>
        </p:nvSpPr>
        <p:spPr>
          <a:xfrm>
            <a:off x="899592" y="2852936"/>
            <a:ext cx="2088232" cy="1569660"/>
          </a:xfrm>
          <a:prstGeom prst="rect">
            <a:avLst/>
          </a:prstGeom>
        </p:spPr>
        <p:txBody>
          <a:bodyPr wrap="square">
            <a:spAutoFit/>
          </a:bodyPr>
          <a:lstStyle/>
          <a:p>
            <a:r>
              <a:rPr lang="ru-RU" sz="1200" i="1" dirty="0" smtClean="0">
                <a:latin typeface="Garamond" pitchFamily="18" charset="0"/>
              </a:rPr>
              <a:t>В последнем вкусе туалетом</a:t>
            </a:r>
          </a:p>
          <a:p>
            <a:r>
              <a:rPr lang="ru-RU" sz="1200" i="1" dirty="0" smtClean="0">
                <a:latin typeface="Garamond" pitchFamily="18" charset="0"/>
              </a:rPr>
              <a:t>Заняв ваш любопытный взгляд,</a:t>
            </a:r>
          </a:p>
          <a:p>
            <a:r>
              <a:rPr lang="ru-RU" sz="1200" i="1" dirty="0" smtClean="0">
                <a:latin typeface="Garamond" pitchFamily="18" charset="0"/>
              </a:rPr>
              <a:t>Я мог бы пред ученым светом</a:t>
            </a:r>
          </a:p>
          <a:p>
            <a:r>
              <a:rPr lang="ru-RU" sz="1200" i="1" dirty="0" smtClean="0">
                <a:latin typeface="Garamond" pitchFamily="18" charset="0"/>
              </a:rPr>
              <a:t>Здесь описать его наряд;</a:t>
            </a:r>
          </a:p>
          <a:p>
            <a:r>
              <a:rPr lang="ru-RU" sz="1200" i="1" dirty="0" smtClean="0">
                <a:latin typeface="Garamond" pitchFamily="18" charset="0"/>
              </a:rPr>
              <a:t>Конечно б это было смело,</a:t>
            </a:r>
          </a:p>
          <a:p>
            <a:r>
              <a:rPr lang="ru-RU" sz="1200" i="1" dirty="0" smtClean="0">
                <a:latin typeface="Garamond" pitchFamily="18" charset="0"/>
              </a:rPr>
              <a:t>Описывать мое же дело:</a:t>
            </a:r>
          </a:p>
          <a:p>
            <a:r>
              <a:rPr lang="ru-RU" sz="1200" i="1" dirty="0" smtClean="0">
                <a:latin typeface="Garamond" pitchFamily="18" charset="0"/>
              </a:rPr>
              <a:t>Но  панталоны, фрак, жилет,</a:t>
            </a:r>
          </a:p>
          <a:p>
            <a:r>
              <a:rPr lang="ru-RU" sz="1200" i="1" dirty="0" smtClean="0">
                <a:latin typeface="Garamond" pitchFamily="18" charset="0"/>
              </a:rPr>
              <a:t>Всех этих  слов на русском нет;…</a:t>
            </a:r>
            <a:endParaRPr lang="ru-RU" sz="1200" i="1" dirty="0">
              <a:latin typeface="Garamond" pitchFamily="18" charset="0"/>
            </a:endParaRPr>
          </a:p>
        </p:txBody>
      </p:sp>
      <p:pic>
        <p:nvPicPr>
          <p:cNvPr id="3074" name="Picture 2" descr="D:\Doc's for ALISA\SCANS\Катя\Онегин\Онегин\0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915817" y="2204864"/>
            <a:ext cx="1800200" cy="3406495"/>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5148064" y="4005064"/>
            <a:ext cx="3168352" cy="1569660"/>
          </a:xfrm>
          <a:prstGeom prst="rect">
            <a:avLst/>
          </a:prstGeom>
        </p:spPr>
        <p:txBody>
          <a:bodyPr wrap="square">
            <a:spAutoFit/>
          </a:bodyPr>
          <a:lstStyle/>
          <a:p>
            <a:pPr algn="just"/>
            <a:r>
              <a:rPr lang="ru-RU" sz="1600" i="1" dirty="0">
                <a:latin typeface="Garamond" pitchFamily="18" charset="0"/>
              </a:rPr>
              <a:t>Новая модель брюк (панталоны) появилась во Франции в конце XVIII веке, в Англии тоже была очень распространена. Укороченный вариант этой одежды используется женщинами в качестве нижнего белья. </a:t>
            </a:r>
          </a:p>
        </p:txBody>
      </p:sp>
      <p:sp>
        <p:nvSpPr>
          <p:cNvPr id="5" name="Прямоугольник 4"/>
          <p:cNvSpPr/>
          <p:nvPr/>
        </p:nvSpPr>
        <p:spPr>
          <a:xfrm>
            <a:off x="2771800" y="1268760"/>
            <a:ext cx="4101829" cy="646331"/>
          </a:xfrm>
          <a:prstGeom prst="rect">
            <a:avLst/>
          </a:prstGeom>
        </p:spPr>
        <p:txBody>
          <a:bodyPr wrap="none">
            <a:spAutoFit/>
          </a:bodyPr>
          <a:lstStyle/>
          <a:p>
            <a:r>
              <a:rPr lang="ru-RU" sz="3600" i="1" dirty="0">
                <a:solidFill>
                  <a:prstClr val="black"/>
                </a:solidFill>
                <a:latin typeface="Garamond" pitchFamily="18" charset="0"/>
              </a:rPr>
              <a:t>I</a:t>
            </a:r>
            <a:r>
              <a:rPr lang="en-US" sz="3600" i="1" dirty="0">
                <a:solidFill>
                  <a:prstClr val="black"/>
                </a:solidFill>
                <a:latin typeface="Garamond" pitchFamily="18" charset="0"/>
              </a:rPr>
              <a:t>V</a:t>
            </a:r>
            <a:r>
              <a:rPr lang="ru-RU" sz="3600" i="1" dirty="0">
                <a:solidFill>
                  <a:prstClr val="black"/>
                </a:solidFill>
                <a:latin typeface="Garamond" pitchFamily="18" charset="0"/>
              </a:rPr>
              <a:t>.</a:t>
            </a:r>
            <a:r>
              <a:rPr lang="en-US" sz="3600" i="1" dirty="0">
                <a:solidFill>
                  <a:prstClr val="black"/>
                </a:solidFill>
                <a:latin typeface="Garamond" pitchFamily="18" charset="0"/>
              </a:rPr>
              <a:t> </a:t>
            </a:r>
            <a:r>
              <a:rPr lang="ru-RU" sz="3600" i="1" dirty="0">
                <a:solidFill>
                  <a:prstClr val="black"/>
                </a:solidFill>
                <a:latin typeface="Garamond" pitchFamily="18" charset="0"/>
              </a:rPr>
              <a:t>ПАНТАЛОНЫ </a:t>
            </a:r>
            <a:endParaRPr lang="ru-RU" sz="3600" i="1" dirty="0">
              <a:latin typeface="Garamond" pitchFamily="18" charset="0"/>
            </a:endParaRPr>
          </a:p>
        </p:txBody>
      </p:sp>
      <p:sp>
        <p:nvSpPr>
          <p:cNvPr id="6" name="Прямоугольник 5"/>
          <p:cNvSpPr/>
          <p:nvPr/>
        </p:nvSpPr>
        <p:spPr>
          <a:xfrm>
            <a:off x="1187624" y="4581128"/>
            <a:ext cx="1412566" cy="230832"/>
          </a:xfrm>
          <a:prstGeom prst="rect">
            <a:avLst/>
          </a:prstGeom>
        </p:spPr>
        <p:txBody>
          <a:bodyPr wrap="none">
            <a:spAutoFit/>
          </a:bodyPr>
          <a:lstStyle/>
          <a:p>
            <a:r>
              <a:rPr lang="ru-RU" sz="900" i="1" dirty="0">
                <a:latin typeface="Garamond" pitchFamily="18" charset="0"/>
              </a:rPr>
              <a:t>Евгений Онегин стих </a:t>
            </a:r>
            <a:r>
              <a:rPr lang="en-US" sz="900" i="1" dirty="0">
                <a:latin typeface="Garamond" pitchFamily="18" charset="0"/>
              </a:rPr>
              <a:t>XXVI</a:t>
            </a:r>
          </a:p>
        </p:txBody>
      </p:sp>
    </p:spTree>
    <p:extLst>
      <p:ext uri="{BB962C8B-B14F-4D97-AF65-F5344CB8AC3E}">
        <p14:creationId xmlns="" xmlns:p14="http://schemas.microsoft.com/office/powerpoint/2010/main" val="96664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2780928"/>
            <a:ext cx="1728192" cy="2592288"/>
          </a:xfrm>
        </p:spPr>
        <p:txBody>
          <a:bodyPr>
            <a:normAutofit/>
          </a:bodyPr>
          <a:lstStyle/>
          <a:p>
            <a:pPr indent="0" algn="just">
              <a:lnSpc>
                <a:spcPct val="100000"/>
              </a:lnSpc>
              <a:buNone/>
            </a:pPr>
            <a:r>
              <a:rPr lang="ru-RU" sz="1700" i="1" dirty="0" smtClean="0">
                <a:latin typeface="Garamond" pitchFamily="18" charset="0"/>
              </a:rPr>
              <a:t>Фрак - короткая </a:t>
            </a:r>
            <a:r>
              <a:rPr lang="ru-RU" sz="1700" i="1" dirty="0">
                <a:latin typeface="Garamond" pitchFamily="18" charset="0"/>
              </a:rPr>
              <a:t>мужская одежа, куртка с хвостами, полами. </a:t>
            </a:r>
          </a:p>
          <a:p>
            <a:pPr indent="0" algn="just">
              <a:lnSpc>
                <a:spcPct val="100000"/>
              </a:lnSpc>
              <a:buNone/>
            </a:pPr>
            <a:r>
              <a:rPr lang="en-US" sz="1600" i="1" dirty="0" smtClean="0">
                <a:latin typeface="Garamond" pitchFamily="18" charset="0"/>
              </a:rPr>
              <a:t>(</a:t>
            </a:r>
            <a:r>
              <a:rPr lang="ru-RU" sz="1200" i="1" dirty="0" smtClean="0">
                <a:latin typeface="Garamond" pitchFamily="18" charset="0"/>
              </a:rPr>
              <a:t>В.И. Даль. Толковый словообразовательный словарь живого великорусского языка</a:t>
            </a:r>
            <a:r>
              <a:rPr lang="en-US" sz="1600" i="1" dirty="0" smtClean="0">
                <a:latin typeface="Garamond" pitchFamily="18" charset="0"/>
              </a:rPr>
              <a:t>)</a:t>
            </a:r>
            <a:endParaRPr lang="ru-RU" sz="1600" i="1" dirty="0">
              <a:latin typeface="Garamond" pitchFamily="18" charset="0"/>
            </a:endParaRPr>
          </a:p>
        </p:txBody>
      </p:sp>
      <p:pic>
        <p:nvPicPr>
          <p:cNvPr id="4099" name="Picture 3" descr="D:\Doc's for ALISA\SCANS\Катя\Онегин\Картинка 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059832" y="2132856"/>
            <a:ext cx="2373687" cy="36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softEdge rad="3175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5436096" y="2276872"/>
            <a:ext cx="2592288" cy="3293209"/>
          </a:xfrm>
          <a:prstGeom prst="rect">
            <a:avLst/>
          </a:prstGeom>
        </p:spPr>
        <p:txBody>
          <a:bodyPr wrap="square">
            <a:spAutoFit/>
          </a:bodyPr>
          <a:lstStyle/>
          <a:p>
            <a:pPr algn="just"/>
            <a:r>
              <a:rPr lang="ru-RU" sz="1600" i="1" dirty="0" smtClean="0">
                <a:latin typeface="Garamond" pitchFamily="18" charset="0"/>
              </a:rPr>
              <a:t>Фрак был первоначально элементом кавалерийской униформы офицеров, что позволяло им удобно находиться в седле и эффектно выглядеть. Но офицеры часто появлялись на званых вечерах и балах. И фрак стал модной в те времена одеждой для торжественных случаев. Приблизительная дата появления фрака как одежды для городской аристократии – 1760 год.</a:t>
            </a:r>
            <a:endParaRPr lang="ru-RU" sz="1600" i="1" dirty="0">
              <a:latin typeface="Garamond" pitchFamily="18" charset="0"/>
            </a:endParaRPr>
          </a:p>
        </p:txBody>
      </p:sp>
      <p:sp>
        <p:nvSpPr>
          <p:cNvPr id="4" name="Прямоугольник 3"/>
          <p:cNvSpPr/>
          <p:nvPr/>
        </p:nvSpPr>
        <p:spPr>
          <a:xfrm>
            <a:off x="3427165" y="1381224"/>
            <a:ext cx="2037161" cy="646331"/>
          </a:xfrm>
          <a:prstGeom prst="rect">
            <a:avLst/>
          </a:prstGeom>
        </p:spPr>
        <p:txBody>
          <a:bodyPr wrap="none">
            <a:spAutoFit/>
          </a:bodyPr>
          <a:lstStyle/>
          <a:p>
            <a:r>
              <a:rPr lang="en-US" sz="3600" i="1" dirty="0">
                <a:solidFill>
                  <a:prstClr val="black"/>
                </a:solidFill>
                <a:latin typeface="Garamond" pitchFamily="18" charset="0"/>
              </a:rPr>
              <a:t>V. </a:t>
            </a:r>
            <a:r>
              <a:rPr lang="ru-RU" sz="3600" i="1" dirty="0">
                <a:solidFill>
                  <a:prstClr val="black"/>
                </a:solidFill>
                <a:latin typeface="Garamond" pitchFamily="18" charset="0"/>
              </a:rPr>
              <a:t>ФРАК </a:t>
            </a:r>
            <a:endParaRPr lang="ru-RU" sz="3600" dirty="0">
              <a:latin typeface="Garamond" pitchFamily="18" charset="0"/>
            </a:endParaRPr>
          </a:p>
        </p:txBody>
      </p:sp>
    </p:spTree>
    <p:extLst>
      <p:ext uri="{BB962C8B-B14F-4D97-AF65-F5344CB8AC3E}">
        <p14:creationId xmlns="" xmlns:p14="http://schemas.microsoft.com/office/powerpoint/2010/main" val="1599915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3573016"/>
            <a:ext cx="1728192" cy="2592288"/>
          </a:xfrm>
        </p:spPr>
        <p:txBody>
          <a:bodyPr>
            <a:noAutofit/>
          </a:bodyPr>
          <a:lstStyle/>
          <a:p>
            <a:pPr indent="0" algn="just">
              <a:lnSpc>
                <a:spcPct val="100000"/>
              </a:lnSpc>
              <a:buNone/>
            </a:pPr>
            <a:r>
              <a:rPr lang="ru-RU" sz="1700" i="1" dirty="0" smtClean="0">
                <a:latin typeface="Garamond" pitchFamily="18" charset="0"/>
              </a:rPr>
              <a:t>Жилет - </a:t>
            </a:r>
            <a:r>
              <a:rPr lang="ru-RU" sz="1700" i="1" dirty="0" err="1" smtClean="0">
                <a:latin typeface="Garamond" pitchFamily="18" charset="0"/>
              </a:rPr>
              <a:t>жилетик</a:t>
            </a:r>
            <a:r>
              <a:rPr lang="ru-RU" sz="1700" i="1" dirty="0">
                <a:latin typeface="Garamond" pitchFamily="18" charset="0"/>
              </a:rPr>
              <a:t>, </a:t>
            </a:r>
            <a:r>
              <a:rPr lang="ru-RU" sz="1700" i="1" dirty="0" err="1">
                <a:latin typeface="Garamond" pitchFamily="18" charset="0"/>
              </a:rPr>
              <a:t>жилетец</a:t>
            </a:r>
            <a:r>
              <a:rPr lang="ru-RU" sz="1700" i="1" dirty="0">
                <a:latin typeface="Garamond" pitchFamily="18" charset="0"/>
              </a:rPr>
              <a:t>, </a:t>
            </a:r>
            <a:r>
              <a:rPr lang="ru-RU" sz="1700" i="1" dirty="0" err="1" smtClean="0">
                <a:latin typeface="Garamond" pitchFamily="18" charset="0"/>
              </a:rPr>
              <a:t>жиле́тка</a:t>
            </a:r>
            <a:r>
              <a:rPr lang="ru-RU" sz="1700" i="1" dirty="0" smtClean="0">
                <a:latin typeface="Garamond" pitchFamily="18" charset="0"/>
              </a:rPr>
              <a:t>,  </a:t>
            </a:r>
            <a:r>
              <a:rPr lang="ru-RU" sz="1700" i="1" dirty="0">
                <a:latin typeface="Garamond" pitchFamily="18" charset="0"/>
              </a:rPr>
              <a:t>камзол, </a:t>
            </a:r>
            <a:r>
              <a:rPr lang="ru-RU" sz="1700" i="1" dirty="0" err="1">
                <a:latin typeface="Garamond" pitchFamily="18" charset="0"/>
              </a:rPr>
              <a:t>безрукавая</a:t>
            </a:r>
            <a:r>
              <a:rPr lang="ru-RU" sz="1700" i="1" dirty="0">
                <a:latin typeface="Garamond" pitchFamily="18" charset="0"/>
              </a:rPr>
              <a:t> короткая поддевка до поясницы. </a:t>
            </a:r>
            <a:endParaRPr lang="ru-RU" sz="1700" i="1" dirty="0" smtClean="0">
              <a:latin typeface="Garamond" pitchFamily="18" charset="0"/>
            </a:endParaRPr>
          </a:p>
          <a:p>
            <a:pPr indent="0">
              <a:lnSpc>
                <a:spcPct val="100000"/>
              </a:lnSpc>
              <a:buNone/>
            </a:pPr>
            <a:r>
              <a:rPr lang="ru-RU" sz="1600" i="1" dirty="0" smtClean="0">
                <a:latin typeface="Garamond" pitchFamily="18" charset="0"/>
              </a:rPr>
              <a:t>(</a:t>
            </a:r>
            <a:r>
              <a:rPr lang="ru-RU" sz="1200" i="1" dirty="0" smtClean="0">
                <a:latin typeface="Garamond" pitchFamily="18" charset="0"/>
              </a:rPr>
              <a:t>В.И</a:t>
            </a:r>
            <a:r>
              <a:rPr lang="ru-RU" sz="1200" i="1" dirty="0">
                <a:latin typeface="Garamond" pitchFamily="18" charset="0"/>
              </a:rPr>
              <a:t>. Даль. Толковый словообразовательный словарь живого великорусского </a:t>
            </a:r>
            <a:r>
              <a:rPr lang="ru-RU" sz="1200" i="1" dirty="0" smtClean="0">
                <a:latin typeface="Garamond" pitchFamily="18" charset="0"/>
              </a:rPr>
              <a:t>языка</a:t>
            </a:r>
            <a:r>
              <a:rPr lang="ru-RU" sz="1600" i="1" dirty="0" smtClean="0">
                <a:latin typeface="Garamond" pitchFamily="18" charset="0"/>
              </a:rPr>
              <a:t>)</a:t>
            </a:r>
            <a:endParaRPr lang="ru-RU" sz="1600" i="1" dirty="0">
              <a:latin typeface="Garamond" pitchFamily="18" charset="0"/>
            </a:endParaRPr>
          </a:p>
        </p:txBody>
      </p:sp>
      <p:sp>
        <p:nvSpPr>
          <p:cNvPr id="4" name="Прямоугольник 3"/>
          <p:cNvSpPr/>
          <p:nvPr/>
        </p:nvSpPr>
        <p:spPr>
          <a:xfrm>
            <a:off x="827584" y="2276872"/>
            <a:ext cx="1944216" cy="738664"/>
          </a:xfrm>
          <a:prstGeom prst="rect">
            <a:avLst/>
          </a:prstGeom>
        </p:spPr>
        <p:txBody>
          <a:bodyPr wrap="square">
            <a:spAutoFit/>
          </a:bodyPr>
          <a:lstStyle/>
          <a:p>
            <a:r>
              <a:rPr lang="ru-RU" sz="1200" i="1" dirty="0" smtClean="0">
                <a:latin typeface="Garamond" pitchFamily="18" charset="0"/>
              </a:rPr>
              <a:t>Здесь кажут франты записные</a:t>
            </a:r>
          </a:p>
          <a:p>
            <a:r>
              <a:rPr lang="ru-RU" sz="1200" i="1" dirty="0" smtClean="0">
                <a:latin typeface="Garamond" pitchFamily="18" charset="0"/>
              </a:rPr>
              <a:t>Свое нахальство, свой жилет</a:t>
            </a:r>
          </a:p>
          <a:p>
            <a:r>
              <a:rPr lang="ru-RU" sz="1200" i="1" dirty="0" smtClean="0">
                <a:latin typeface="Garamond" pitchFamily="18" charset="0"/>
              </a:rPr>
              <a:t>И невнимательный лорнет</a:t>
            </a:r>
            <a:r>
              <a:rPr lang="ru-RU" i="1" dirty="0" smtClean="0">
                <a:latin typeface="Garamond" pitchFamily="18" charset="0"/>
              </a:rPr>
              <a:t>.</a:t>
            </a:r>
            <a:endParaRPr lang="ru-RU" i="1" dirty="0">
              <a:latin typeface="Garamond" pitchFamily="18" charset="0"/>
            </a:endParaRPr>
          </a:p>
        </p:txBody>
      </p:sp>
      <p:pic>
        <p:nvPicPr>
          <p:cNvPr id="5122" name="Picture 2" descr="D:\Doc's for ALISA\SCANS\Катя\Онегин\Онегин\02.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627784" y="2132856"/>
            <a:ext cx="3146704" cy="3744416"/>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5796136" y="2204864"/>
            <a:ext cx="2376264" cy="3672408"/>
          </a:xfrm>
          <a:prstGeom prst="rect">
            <a:avLst/>
          </a:prstGeom>
        </p:spPr>
        <p:txBody>
          <a:bodyPr wrap="square">
            <a:spAutoFit/>
          </a:bodyPr>
          <a:lstStyle/>
          <a:p>
            <a:pPr algn="just"/>
            <a:r>
              <a:rPr lang="ru-RU" sz="1600" i="1" dirty="0">
                <a:latin typeface="Garamond" pitchFamily="18" charset="0"/>
              </a:rPr>
              <a:t>В XVII веке прародитель классического жилета имел рукава и довольно длинные полы, служа скорее нижней частью повседневного костюма уважаемого, да и уважающего себя европейского господина. Дома он служил халатом. Шился из тех же тканей, что и сам верхний костюм. Только в XVIII веке жилет, наконец, потерял рукава и лишнюю длину, став исключительно украшением</a:t>
            </a:r>
            <a:r>
              <a:rPr lang="ru-RU" sz="1200" dirty="0">
                <a:latin typeface="Segoe Print" pitchFamily="2" charset="0"/>
              </a:rPr>
              <a:t>.</a:t>
            </a:r>
          </a:p>
        </p:txBody>
      </p:sp>
      <p:sp>
        <p:nvSpPr>
          <p:cNvPr id="5" name="Прямоугольник 4"/>
          <p:cNvSpPr/>
          <p:nvPr/>
        </p:nvSpPr>
        <p:spPr>
          <a:xfrm>
            <a:off x="2843808" y="1340768"/>
            <a:ext cx="2762295" cy="646331"/>
          </a:xfrm>
          <a:prstGeom prst="rect">
            <a:avLst/>
          </a:prstGeom>
        </p:spPr>
        <p:txBody>
          <a:bodyPr wrap="none">
            <a:spAutoFit/>
          </a:bodyPr>
          <a:lstStyle/>
          <a:p>
            <a:r>
              <a:rPr lang="ru-RU" sz="3600" i="1" dirty="0">
                <a:solidFill>
                  <a:prstClr val="black"/>
                </a:solidFill>
                <a:latin typeface="Garamond" pitchFamily="18" charset="0"/>
              </a:rPr>
              <a:t>V</a:t>
            </a:r>
            <a:r>
              <a:rPr lang="en-US" sz="3600" i="1" dirty="0">
                <a:solidFill>
                  <a:prstClr val="black"/>
                </a:solidFill>
                <a:latin typeface="Garamond" pitchFamily="18" charset="0"/>
              </a:rPr>
              <a:t>I</a:t>
            </a:r>
            <a:r>
              <a:rPr lang="ru-RU" sz="3600" i="1" dirty="0">
                <a:solidFill>
                  <a:prstClr val="black"/>
                </a:solidFill>
                <a:latin typeface="Garamond" pitchFamily="18" charset="0"/>
              </a:rPr>
              <a:t>.</a:t>
            </a:r>
            <a:r>
              <a:rPr lang="en-US" sz="3600" i="1" dirty="0">
                <a:solidFill>
                  <a:prstClr val="black"/>
                </a:solidFill>
                <a:latin typeface="Garamond" pitchFamily="18" charset="0"/>
              </a:rPr>
              <a:t> </a:t>
            </a:r>
            <a:r>
              <a:rPr lang="ru-RU" sz="3600" i="1" dirty="0">
                <a:solidFill>
                  <a:prstClr val="black"/>
                </a:solidFill>
                <a:latin typeface="Garamond" pitchFamily="18" charset="0"/>
              </a:rPr>
              <a:t>ЖИЛЕ́Т </a:t>
            </a:r>
            <a:endParaRPr lang="ru-RU" sz="3600" i="1" dirty="0">
              <a:latin typeface="Garamond" pitchFamily="18" charset="0"/>
            </a:endParaRPr>
          </a:p>
        </p:txBody>
      </p:sp>
      <p:sp>
        <p:nvSpPr>
          <p:cNvPr id="6" name="Прямоугольник 5"/>
          <p:cNvSpPr/>
          <p:nvPr/>
        </p:nvSpPr>
        <p:spPr>
          <a:xfrm>
            <a:off x="1331640" y="3140968"/>
            <a:ext cx="1252266" cy="230832"/>
          </a:xfrm>
          <a:prstGeom prst="rect">
            <a:avLst/>
          </a:prstGeom>
        </p:spPr>
        <p:txBody>
          <a:bodyPr wrap="none">
            <a:spAutoFit/>
          </a:bodyPr>
          <a:lstStyle/>
          <a:p>
            <a:r>
              <a:rPr lang="ru-RU" sz="900" i="1" dirty="0">
                <a:latin typeface="Garamond" pitchFamily="18" charset="0"/>
              </a:rPr>
              <a:t>Евгений Онегин </a:t>
            </a:r>
            <a:r>
              <a:rPr lang="ru-RU" sz="900" i="1" dirty="0" smtClean="0">
                <a:latin typeface="Garamond" pitchFamily="18" charset="0"/>
              </a:rPr>
              <a:t>стих  </a:t>
            </a:r>
            <a:r>
              <a:rPr lang="en-US" sz="900" i="1" dirty="0">
                <a:latin typeface="Garamond" pitchFamily="18" charset="0"/>
              </a:rPr>
              <a:t>LI</a:t>
            </a:r>
          </a:p>
        </p:txBody>
      </p:sp>
    </p:spTree>
    <p:extLst>
      <p:ext uri="{BB962C8B-B14F-4D97-AF65-F5344CB8AC3E}">
        <p14:creationId xmlns="" xmlns:p14="http://schemas.microsoft.com/office/powerpoint/2010/main" val="3756552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08104" y="2132856"/>
            <a:ext cx="2808312" cy="1872208"/>
          </a:xfrm>
        </p:spPr>
        <p:txBody>
          <a:bodyPr>
            <a:noAutofit/>
          </a:bodyPr>
          <a:lstStyle/>
          <a:p>
            <a:pPr indent="0" algn="just">
              <a:lnSpc>
                <a:spcPct val="100000"/>
              </a:lnSpc>
              <a:buNone/>
            </a:pPr>
            <a:r>
              <a:rPr lang="ru-RU" sz="1600" i="1" dirty="0" smtClean="0">
                <a:latin typeface="Garamond" pitchFamily="18" charset="0"/>
              </a:rPr>
              <a:t>1. </a:t>
            </a:r>
            <a:r>
              <a:rPr lang="ru-RU" sz="1700" i="1" dirty="0" smtClean="0">
                <a:latin typeface="Garamond" pitchFamily="18" charset="0"/>
              </a:rPr>
              <a:t>Плащ - верхняя </a:t>
            </a:r>
            <a:r>
              <a:rPr lang="ru-RU" sz="1700" i="1" dirty="0">
                <a:latin typeface="Garamond" pitchFamily="18" charset="0"/>
              </a:rPr>
              <a:t>широкая одежда без рукавов, надеваемая внакидку. Дождевой плащ (непромокаемый). Плащ с капюшоном. </a:t>
            </a:r>
            <a:endParaRPr lang="ru-RU" sz="1700" i="1" dirty="0" smtClean="0">
              <a:latin typeface="Garamond" pitchFamily="18" charset="0"/>
            </a:endParaRPr>
          </a:p>
          <a:p>
            <a:pPr indent="0">
              <a:lnSpc>
                <a:spcPct val="100000"/>
              </a:lnSpc>
              <a:buNone/>
            </a:pPr>
            <a:r>
              <a:rPr lang="ru-RU" sz="1600" i="1" dirty="0" smtClean="0">
                <a:latin typeface="Garamond" pitchFamily="18" charset="0"/>
              </a:rPr>
              <a:t> </a:t>
            </a:r>
            <a:r>
              <a:rPr lang="ru-RU" sz="1600" i="1" dirty="0">
                <a:latin typeface="Garamond" pitchFamily="18" charset="0"/>
              </a:rPr>
              <a:t>(</a:t>
            </a:r>
            <a:r>
              <a:rPr lang="ru-RU" sz="1200" i="1" dirty="0">
                <a:latin typeface="Garamond" pitchFamily="18" charset="0"/>
              </a:rPr>
              <a:t>Большой толковый словарь современного русского языка Д.Н. Ушакова</a:t>
            </a:r>
            <a:r>
              <a:rPr lang="ru-RU" sz="1600" i="1" dirty="0" smtClean="0">
                <a:latin typeface="Garamond" pitchFamily="18" charset="0"/>
              </a:rPr>
              <a:t>) </a:t>
            </a:r>
            <a:endParaRPr lang="ru-RU" sz="1600" i="1" dirty="0">
              <a:latin typeface="Garamond" pitchFamily="18" charset="0"/>
            </a:endParaRPr>
          </a:p>
        </p:txBody>
      </p:sp>
      <p:sp>
        <p:nvSpPr>
          <p:cNvPr id="5" name="Прямоугольник 4"/>
          <p:cNvSpPr/>
          <p:nvPr/>
        </p:nvSpPr>
        <p:spPr>
          <a:xfrm>
            <a:off x="899592" y="2276872"/>
            <a:ext cx="2366748" cy="1200329"/>
          </a:xfrm>
          <a:prstGeom prst="rect">
            <a:avLst/>
          </a:prstGeom>
        </p:spPr>
        <p:txBody>
          <a:bodyPr wrap="square">
            <a:spAutoFit/>
          </a:bodyPr>
          <a:lstStyle/>
          <a:p>
            <a:r>
              <a:rPr lang="ru-RU" sz="1200" i="1" dirty="0" smtClean="0">
                <a:latin typeface="Garamond" pitchFamily="18" charset="0"/>
              </a:rPr>
              <a:t>Что </a:t>
            </a:r>
            <a:r>
              <a:rPr lang="ru-RU" sz="1200" i="1" dirty="0">
                <a:latin typeface="Garamond" pitchFamily="18" charset="0"/>
              </a:rPr>
              <a:t>ж он? Ужели подражанье,</a:t>
            </a:r>
          </a:p>
          <a:p>
            <a:r>
              <a:rPr lang="ru-RU" sz="1200" i="1" dirty="0">
                <a:latin typeface="Garamond" pitchFamily="18" charset="0"/>
              </a:rPr>
              <a:t>Ничтожный призрак, иль еще</a:t>
            </a:r>
          </a:p>
          <a:p>
            <a:r>
              <a:rPr lang="ru-RU" sz="1200" i="1" dirty="0">
                <a:latin typeface="Garamond" pitchFamily="18" charset="0"/>
              </a:rPr>
              <a:t>Москвич в </a:t>
            </a:r>
            <a:r>
              <a:rPr lang="ru-RU" sz="1200" i="1" dirty="0" err="1">
                <a:latin typeface="Garamond" pitchFamily="18" charset="0"/>
              </a:rPr>
              <a:t>Гарольдовом</a:t>
            </a:r>
            <a:r>
              <a:rPr lang="ru-RU" sz="1200" i="1" dirty="0">
                <a:latin typeface="Garamond" pitchFamily="18" charset="0"/>
              </a:rPr>
              <a:t> плаще,</a:t>
            </a:r>
          </a:p>
          <a:p>
            <a:r>
              <a:rPr lang="ru-RU" sz="1200" i="1" dirty="0">
                <a:latin typeface="Garamond" pitchFamily="18" charset="0"/>
              </a:rPr>
              <a:t>Чужих причуд истолкованье,</a:t>
            </a:r>
          </a:p>
          <a:p>
            <a:r>
              <a:rPr lang="ru-RU" sz="1200" i="1" dirty="0">
                <a:latin typeface="Garamond" pitchFamily="18" charset="0"/>
              </a:rPr>
              <a:t>Слов модных полный лексикон?..</a:t>
            </a:r>
          </a:p>
          <a:p>
            <a:r>
              <a:rPr lang="ru-RU" sz="1200" i="1" dirty="0">
                <a:latin typeface="Garamond" pitchFamily="18" charset="0"/>
              </a:rPr>
              <a:t>Уж не пародия ли он?</a:t>
            </a:r>
          </a:p>
        </p:txBody>
      </p:sp>
      <p:sp>
        <p:nvSpPr>
          <p:cNvPr id="2" name="Прямоугольник 1"/>
          <p:cNvSpPr/>
          <p:nvPr/>
        </p:nvSpPr>
        <p:spPr>
          <a:xfrm>
            <a:off x="5652120" y="4005064"/>
            <a:ext cx="2592288" cy="1631216"/>
          </a:xfrm>
          <a:prstGeom prst="rect">
            <a:avLst/>
          </a:prstGeom>
        </p:spPr>
        <p:txBody>
          <a:bodyPr wrap="square">
            <a:spAutoFit/>
          </a:bodyPr>
          <a:lstStyle/>
          <a:p>
            <a:pPr algn="just"/>
            <a:r>
              <a:rPr lang="ru-RU" sz="1600" i="1" dirty="0" smtClean="0">
                <a:latin typeface="Garamond" pitchFamily="18" charset="0"/>
              </a:rPr>
              <a:t>2. </a:t>
            </a:r>
            <a:r>
              <a:rPr lang="ru-RU" sz="1700" i="1" dirty="0" smtClean="0">
                <a:latin typeface="Garamond" pitchFamily="18" charset="0"/>
              </a:rPr>
              <a:t>Испанский </a:t>
            </a:r>
            <a:r>
              <a:rPr lang="ru-RU" sz="1700" i="1" dirty="0">
                <a:latin typeface="Garamond" pitchFamily="18" charset="0"/>
              </a:rPr>
              <a:t>плащ </a:t>
            </a:r>
            <a:r>
              <a:rPr lang="ru-RU" sz="1700" i="1" dirty="0" smtClean="0">
                <a:latin typeface="Garamond" pitchFamily="18" charset="0"/>
              </a:rPr>
              <a:t> «</a:t>
            </a:r>
            <a:r>
              <a:rPr lang="ru-RU" sz="1700" i="1" dirty="0" err="1">
                <a:latin typeface="Garamond" pitchFamily="18" charset="0"/>
              </a:rPr>
              <a:t>almaviva</a:t>
            </a:r>
            <a:r>
              <a:rPr lang="ru-RU" sz="1700" i="1" dirty="0">
                <a:latin typeface="Garamond" pitchFamily="18" charset="0"/>
              </a:rPr>
              <a:t>» - накидка без рукавов, которую носили, перекидывая полу через плечо. </a:t>
            </a:r>
            <a:endParaRPr lang="ru-RU" sz="1700" i="1" dirty="0" smtClean="0">
              <a:latin typeface="Garamond" pitchFamily="18" charset="0"/>
            </a:endParaRPr>
          </a:p>
          <a:p>
            <a:pPr algn="just"/>
            <a:r>
              <a:rPr lang="ru-RU" sz="1600" i="1" dirty="0" smtClean="0">
                <a:latin typeface="Garamond" pitchFamily="18" charset="0"/>
              </a:rPr>
              <a:t>(</a:t>
            </a:r>
            <a:r>
              <a:rPr lang="ru-RU" sz="1200" i="1" dirty="0">
                <a:latin typeface="Garamond" pitchFamily="18" charset="0"/>
              </a:rPr>
              <a:t>Большой толковый словарь современного русского языка Д.Н. Ушакова</a:t>
            </a:r>
            <a:r>
              <a:rPr lang="ru-RU" sz="1600" i="1" dirty="0">
                <a:latin typeface="Garamond" pitchFamily="18" charset="0"/>
              </a:rPr>
              <a:t>) </a:t>
            </a:r>
          </a:p>
        </p:txBody>
      </p:sp>
      <p:pic>
        <p:nvPicPr>
          <p:cNvPr id="6146" name="Picture 2" descr="D:\Doc's for ALISA\SCANS\Катя\Онегин\Онегин\0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03848" y="2348880"/>
            <a:ext cx="2415766" cy="3238793"/>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755576" y="3789040"/>
            <a:ext cx="2376264" cy="2062103"/>
          </a:xfrm>
          <a:prstGeom prst="rect">
            <a:avLst/>
          </a:prstGeom>
        </p:spPr>
        <p:txBody>
          <a:bodyPr wrap="square">
            <a:spAutoFit/>
          </a:bodyPr>
          <a:lstStyle/>
          <a:p>
            <a:pPr algn="just"/>
            <a:r>
              <a:rPr lang="ru-RU" sz="1600" i="1" dirty="0">
                <a:latin typeface="Garamond" pitchFamily="18" charset="0"/>
              </a:rPr>
              <a:t>Плащ представляет собой непромокаемую одежду в форме легкого (без подкладки) пальто, предназначенную для ветреной и дождливой погоды. Плащи бывают с рукавами и без рукавов. Последние надевают внакидку</a:t>
            </a:r>
            <a:r>
              <a:rPr lang="ru-RU" sz="1200" dirty="0">
                <a:latin typeface="Segoe Print" pitchFamily="2" charset="0"/>
              </a:rPr>
              <a:t>.</a:t>
            </a:r>
          </a:p>
        </p:txBody>
      </p:sp>
      <p:sp>
        <p:nvSpPr>
          <p:cNvPr id="6" name="Прямоугольник 5"/>
          <p:cNvSpPr/>
          <p:nvPr/>
        </p:nvSpPr>
        <p:spPr>
          <a:xfrm>
            <a:off x="1403648" y="3501008"/>
            <a:ext cx="1412566" cy="230832"/>
          </a:xfrm>
          <a:prstGeom prst="rect">
            <a:avLst/>
          </a:prstGeom>
        </p:spPr>
        <p:txBody>
          <a:bodyPr wrap="none">
            <a:spAutoFit/>
          </a:bodyPr>
          <a:lstStyle/>
          <a:p>
            <a:r>
              <a:rPr lang="ru-RU" sz="900" i="1" dirty="0">
                <a:latin typeface="Garamond" pitchFamily="18" charset="0"/>
              </a:rPr>
              <a:t>Евгений Онегин стих </a:t>
            </a:r>
            <a:r>
              <a:rPr lang="en-US" sz="900" i="1" dirty="0">
                <a:latin typeface="Garamond" pitchFamily="18" charset="0"/>
              </a:rPr>
              <a:t>XXIV</a:t>
            </a:r>
          </a:p>
        </p:txBody>
      </p:sp>
      <p:sp>
        <p:nvSpPr>
          <p:cNvPr id="7" name="Прямоугольник 6"/>
          <p:cNvSpPr/>
          <p:nvPr/>
        </p:nvSpPr>
        <p:spPr>
          <a:xfrm>
            <a:off x="3180124" y="1268760"/>
            <a:ext cx="2739853" cy="646331"/>
          </a:xfrm>
          <a:prstGeom prst="rect">
            <a:avLst/>
          </a:prstGeom>
        </p:spPr>
        <p:txBody>
          <a:bodyPr wrap="none">
            <a:spAutoFit/>
          </a:bodyPr>
          <a:lstStyle/>
          <a:p>
            <a:r>
              <a:rPr lang="en-US" sz="3600" i="1" dirty="0">
                <a:solidFill>
                  <a:prstClr val="black"/>
                </a:solidFill>
                <a:latin typeface="Garamond" pitchFamily="18" charset="0"/>
              </a:rPr>
              <a:t>VII. </a:t>
            </a:r>
            <a:r>
              <a:rPr lang="ru-RU" sz="3600" i="1" dirty="0">
                <a:solidFill>
                  <a:prstClr val="black"/>
                </a:solidFill>
                <a:latin typeface="Garamond" pitchFamily="18" charset="0"/>
              </a:rPr>
              <a:t>ПЛАЩ </a:t>
            </a:r>
            <a:endParaRPr lang="ru-RU" sz="3600" i="1" dirty="0">
              <a:latin typeface="Garamond" pitchFamily="18" charset="0"/>
            </a:endParaRPr>
          </a:p>
        </p:txBody>
      </p:sp>
    </p:spTree>
    <p:extLst>
      <p:ext uri="{BB962C8B-B14F-4D97-AF65-F5344CB8AC3E}">
        <p14:creationId xmlns="" xmlns:p14="http://schemas.microsoft.com/office/powerpoint/2010/main" val="4246565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9592" y="980728"/>
            <a:ext cx="7344816" cy="1477328"/>
          </a:xfrm>
          <a:prstGeom prst="rect">
            <a:avLst/>
          </a:prstGeom>
        </p:spPr>
        <p:txBody>
          <a:bodyPr wrap="square">
            <a:spAutoFit/>
          </a:bodyPr>
          <a:lstStyle/>
          <a:p>
            <a:r>
              <a:rPr lang="ru-RU" sz="3200" i="1" dirty="0" smtClean="0">
                <a:solidFill>
                  <a:schemeClr val="accent6">
                    <a:lumMod val="50000"/>
                  </a:schemeClr>
                </a:solidFill>
                <a:latin typeface="Garamond" pitchFamily="18" charset="0"/>
              </a:rPr>
              <a:t>      </a:t>
            </a:r>
            <a:r>
              <a:rPr lang="ru-RU" sz="3600" i="1" dirty="0" smtClean="0">
                <a:solidFill>
                  <a:schemeClr val="accent6">
                    <a:lumMod val="50000"/>
                  </a:schemeClr>
                </a:solidFill>
                <a:latin typeface="Garamond" pitchFamily="18" charset="0"/>
              </a:rPr>
              <a:t>Поведенческие каноны обладателя</a:t>
            </a:r>
          </a:p>
          <a:p>
            <a:r>
              <a:rPr lang="ru-RU" sz="3600" i="1" dirty="0" smtClean="0">
                <a:solidFill>
                  <a:schemeClr val="accent6">
                    <a:lumMod val="50000"/>
                  </a:schemeClr>
                </a:solidFill>
                <a:latin typeface="Garamond" pitchFamily="18" charset="0"/>
              </a:rPr>
              <a:t>              костюма </a:t>
            </a:r>
            <a:r>
              <a:rPr lang="ru-RU" sz="3600" i="1" dirty="0">
                <a:solidFill>
                  <a:schemeClr val="accent6">
                    <a:lumMod val="50000"/>
                  </a:schemeClr>
                </a:solidFill>
                <a:latin typeface="Garamond" pitchFamily="18" charset="0"/>
              </a:rPr>
              <a:t>«</a:t>
            </a:r>
            <a:r>
              <a:rPr lang="ru-RU" sz="3600" i="1" dirty="0" err="1">
                <a:solidFill>
                  <a:schemeClr val="accent6">
                    <a:lumMod val="50000"/>
                  </a:schemeClr>
                </a:solidFill>
                <a:latin typeface="Garamond" pitchFamily="18" charset="0"/>
              </a:rPr>
              <a:t>Dandy</a:t>
            </a:r>
            <a:r>
              <a:rPr lang="ru-RU" sz="3600" i="1" dirty="0">
                <a:solidFill>
                  <a:schemeClr val="accent6">
                    <a:lumMod val="50000"/>
                  </a:schemeClr>
                </a:solidFill>
                <a:latin typeface="Garamond" pitchFamily="18" charset="0"/>
              </a:rPr>
              <a:t>» :</a:t>
            </a:r>
            <a:endParaRPr lang="ru-RU" sz="3600" i="1" dirty="0" smtClean="0">
              <a:solidFill>
                <a:schemeClr val="accent6">
                  <a:lumMod val="50000"/>
                </a:schemeClr>
              </a:solidFill>
              <a:latin typeface="Garamond" pitchFamily="18" charset="0"/>
            </a:endParaRPr>
          </a:p>
          <a:p>
            <a:endParaRPr lang="ru-RU" dirty="0"/>
          </a:p>
        </p:txBody>
      </p:sp>
      <p:pic>
        <p:nvPicPr>
          <p:cNvPr id="1027"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024783" y="2276873"/>
            <a:ext cx="3046363" cy="3816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08537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2438401"/>
            <a:ext cx="6400800" cy="2070720"/>
          </a:xfrm>
        </p:spPr>
        <p:txBody>
          <a:bodyPr>
            <a:normAutofit/>
          </a:bodyPr>
          <a:lstStyle/>
          <a:p>
            <a:pPr indent="0" algn="just">
              <a:buNone/>
            </a:pPr>
            <a:r>
              <a:rPr lang="ru-RU" sz="2000" i="1" dirty="0" smtClean="0">
                <a:latin typeface="Garamond" pitchFamily="18" charset="0"/>
              </a:rPr>
              <a:t>Нельзя </a:t>
            </a:r>
            <a:r>
              <a:rPr lang="ru-RU" sz="2000" i="1" dirty="0">
                <a:latin typeface="Garamond" pitchFamily="18" charset="0"/>
              </a:rPr>
              <a:t>привлекать к себе излишнее внимание, недаром главным принципом стиля «</a:t>
            </a:r>
            <a:r>
              <a:rPr lang="ru-RU" sz="2000" i="1" dirty="0" err="1">
                <a:latin typeface="Garamond" pitchFamily="18" charset="0"/>
              </a:rPr>
              <a:t>Dandy</a:t>
            </a:r>
            <a:r>
              <a:rPr lang="ru-RU" sz="2000" i="1" dirty="0">
                <a:latin typeface="Garamond" pitchFamily="18" charset="0"/>
              </a:rPr>
              <a:t>» является «заметная незаметность», костюм должен привлекать внимание своей изысканностью, но не его носитель.</a:t>
            </a:r>
          </a:p>
        </p:txBody>
      </p:sp>
      <p:sp>
        <p:nvSpPr>
          <p:cNvPr id="2" name="Прямоугольник 1"/>
          <p:cNvSpPr/>
          <p:nvPr/>
        </p:nvSpPr>
        <p:spPr>
          <a:xfrm>
            <a:off x="3635896" y="1268760"/>
            <a:ext cx="1572866" cy="646331"/>
          </a:xfrm>
          <a:prstGeom prst="rect">
            <a:avLst/>
          </a:prstGeom>
        </p:spPr>
        <p:txBody>
          <a:bodyPr wrap="none">
            <a:spAutoFit/>
          </a:bodyPr>
          <a:lstStyle/>
          <a:p>
            <a:r>
              <a:rPr lang="ru-RU" sz="3600" i="1" dirty="0" smtClean="0">
                <a:solidFill>
                  <a:prstClr val="black"/>
                </a:solidFill>
                <a:latin typeface="Garamond" pitchFamily="18" charset="0"/>
              </a:rPr>
              <a:t>I</a:t>
            </a:r>
            <a:r>
              <a:rPr lang="ru-RU" sz="3600" i="1" dirty="0">
                <a:solidFill>
                  <a:prstClr val="black"/>
                </a:solidFill>
                <a:latin typeface="Garamond" pitchFamily="18" charset="0"/>
              </a:rPr>
              <a:t>.</a:t>
            </a:r>
            <a:r>
              <a:rPr lang="en-US" sz="3600" i="1" dirty="0">
                <a:solidFill>
                  <a:prstClr val="black"/>
                </a:solidFill>
                <a:latin typeface="Garamond" pitchFamily="18" charset="0"/>
              </a:rPr>
              <a:t> </a:t>
            </a:r>
            <a:r>
              <a:rPr lang="ru-RU" sz="3600" i="1" dirty="0" smtClean="0">
                <a:solidFill>
                  <a:prstClr val="black"/>
                </a:solidFill>
                <a:latin typeface="Garamond" pitchFamily="18" charset="0"/>
              </a:rPr>
              <a:t>Канон</a:t>
            </a:r>
            <a:endParaRPr lang="ru-RU" sz="3600" dirty="0"/>
          </a:p>
        </p:txBody>
      </p:sp>
    </p:spTree>
    <p:extLst>
      <p:ext uri="{BB962C8B-B14F-4D97-AF65-F5344CB8AC3E}">
        <p14:creationId xmlns="" xmlns:p14="http://schemas.microsoft.com/office/powerpoint/2010/main" val="60900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445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indent="0" algn="just">
              <a:buNone/>
            </a:pPr>
            <a:r>
              <a:rPr lang="ru-RU" sz="2000" i="1" dirty="0" smtClean="0">
                <a:latin typeface="Garamond" pitchFamily="18" charset="0"/>
              </a:rPr>
              <a:t>Человек </a:t>
            </a:r>
            <a:r>
              <a:rPr lang="ru-RU" sz="2000" i="1" dirty="0">
                <a:latin typeface="Garamond" pitchFamily="18" charset="0"/>
              </a:rPr>
              <a:t>должен полностью контролировать свои эмоции, любая несдержанность, грубость или просто хамство может сразу вычеркнуть его из списка благородных носителей стиля «</a:t>
            </a:r>
            <a:r>
              <a:rPr lang="ru-RU" sz="2000" i="1" dirty="0" err="1">
                <a:latin typeface="Garamond" pitchFamily="18" charset="0"/>
              </a:rPr>
              <a:t>Dandy</a:t>
            </a:r>
            <a:r>
              <a:rPr lang="ru-RU" sz="2000" i="1" dirty="0">
                <a:latin typeface="Garamond" pitchFamily="18" charset="0"/>
              </a:rPr>
              <a:t>».</a:t>
            </a:r>
          </a:p>
        </p:txBody>
      </p:sp>
      <p:sp>
        <p:nvSpPr>
          <p:cNvPr id="2" name="Прямоугольник 1"/>
          <p:cNvSpPr/>
          <p:nvPr/>
        </p:nvSpPr>
        <p:spPr>
          <a:xfrm>
            <a:off x="3563888" y="1415019"/>
            <a:ext cx="1721946" cy="646331"/>
          </a:xfrm>
          <a:prstGeom prst="rect">
            <a:avLst/>
          </a:prstGeom>
        </p:spPr>
        <p:txBody>
          <a:bodyPr wrap="none">
            <a:spAutoFit/>
          </a:bodyPr>
          <a:lstStyle/>
          <a:p>
            <a:r>
              <a:rPr lang="ru-RU" sz="3600" i="1" dirty="0" smtClean="0">
                <a:solidFill>
                  <a:prstClr val="black"/>
                </a:solidFill>
                <a:latin typeface="Garamond" pitchFamily="18" charset="0"/>
              </a:rPr>
              <a:t>I</a:t>
            </a:r>
            <a:r>
              <a:rPr lang="en-US" sz="3600" i="1" dirty="0" smtClean="0">
                <a:solidFill>
                  <a:prstClr val="black"/>
                </a:solidFill>
                <a:latin typeface="Garamond" pitchFamily="18" charset="0"/>
              </a:rPr>
              <a:t>I</a:t>
            </a:r>
            <a:r>
              <a:rPr lang="ru-RU" sz="3600" i="1" dirty="0" smtClean="0">
                <a:solidFill>
                  <a:prstClr val="black"/>
                </a:solidFill>
                <a:latin typeface="Garamond" pitchFamily="18" charset="0"/>
              </a:rPr>
              <a:t>.</a:t>
            </a:r>
            <a:r>
              <a:rPr lang="en-US" sz="3600" i="1" dirty="0" smtClean="0">
                <a:solidFill>
                  <a:prstClr val="black"/>
                </a:solidFill>
                <a:latin typeface="Garamond" pitchFamily="18" charset="0"/>
              </a:rPr>
              <a:t> </a:t>
            </a:r>
            <a:r>
              <a:rPr lang="ru-RU" sz="3600" i="1" dirty="0" smtClean="0">
                <a:solidFill>
                  <a:prstClr val="black"/>
                </a:solidFill>
                <a:latin typeface="Garamond" pitchFamily="18" charset="0"/>
              </a:rPr>
              <a:t>Канон</a:t>
            </a:r>
            <a:endParaRPr lang="ru-RU" sz="3600" dirty="0"/>
          </a:p>
        </p:txBody>
      </p:sp>
    </p:spTree>
    <p:extLst>
      <p:ext uri="{BB962C8B-B14F-4D97-AF65-F5344CB8AC3E}">
        <p14:creationId xmlns="" xmlns:p14="http://schemas.microsoft.com/office/powerpoint/2010/main" val="1696002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2438401"/>
            <a:ext cx="6400800" cy="1350640"/>
          </a:xfrm>
        </p:spPr>
        <p:txBody>
          <a:bodyPr>
            <a:normAutofit/>
          </a:bodyPr>
          <a:lstStyle/>
          <a:p>
            <a:pPr indent="0" algn="just">
              <a:buNone/>
            </a:pPr>
            <a:r>
              <a:rPr lang="ru-RU" sz="2000" i="1" dirty="0" smtClean="0">
                <a:latin typeface="Garamond" pitchFamily="18" charset="0"/>
              </a:rPr>
              <a:t>Подразумевает определенный способ ухода за телом, предполагавший новый, более высокий уровень личной гигиены.</a:t>
            </a:r>
            <a:endParaRPr lang="ru-RU" sz="2000" i="1" dirty="0">
              <a:latin typeface="Garamond" pitchFamily="18" charset="0"/>
            </a:endParaRPr>
          </a:p>
        </p:txBody>
      </p:sp>
      <p:sp>
        <p:nvSpPr>
          <p:cNvPr id="2" name="TextBox 1"/>
          <p:cNvSpPr txBox="1"/>
          <p:nvPr/>
        </p:nvSpPr>
        <p:spPr>
          <a:xfrm>
            <a:off x="3477875" y="1346865"/>
            <a:ext cx="2058577" cy="707886"/>
          </a:xfrm>
          <a:prstGeom prst="rect">
            <a:avLst/>
          </a:prstGeom>
          <a:noFill/>
        </p:spPr>
        <p:txBody>
          <a:bodyPr wrap="none" rtlCol="0">
            <a:spAutoFit/>
          </a:bodyPr>
          <a:lstStyle/>
          <a:p>
            <a:r>
              <a:rPr lang="en-US" sz="4000" i="1" dirty="0" smtClean="0">
                <a:latin typeface="Garamond" pitchFamily="18" charset="0"/>
              </a:rPr>
              <a:t>III. </a:t>
            </a:r>
            <a:r>
              <a:rPr lang="ru-RU" sz="4000" i="1" dirty="0">
                <a:latin typeface="Garamond" pitchFamily="18" charset="0"/>
              </a:rPr>
              <a:t>Канон</a:t>
            </a:r>
          </a:p>
        </p:txBody>
      </p:sp>
    </p:spTree>
    <p:extLst>
      <p:ext uri="{BB962C8B-B14F-4D97-AF65-F5344CB8AC3E}">
        <p14:creationId xmlns="" xmlns:p14="http://schemas.microsoft.com/office/powerpoint/2010/main" val="779942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indent="0">
              <a:buNone/>
            </a:pPr>
            <a:r>
              <a:rPr lang="ru-RU" sz="2000" i="1" dirty="0" smtClean="0">
                <a:latin typeface="Garamond" pitchFamily="18" charset="0"/>
              </a:rPr>
              <a:t>Истинный </a:t>
            </a:r>
            <a:r>
              <a:rPr lang="ru-RU" sz="2000" i="1" dirty="0">
                <a:latin typeface="Garamond" pitchFamily="18" charset="0"/>
              </a:rPr>
              <a:t>«дендист» должен прекрасно  владеть чувством юмора, доходящим до сарказма . </a:t>
            </a:r>
          </a:p>
        </p:txBody>
      </p:sp>
      <p:sp>
        <p:nvSpPr>
          <p:cNvPr id="2" name="Прямоугольник 1"/>
          <p:cNvSpPr/>
          <p:nvPr/>
        </p:nvSpPr>
        <p:spPr>
          <a:xfrm>
            <a:off x="3491880" y="1483797"/>
            <a:ext cx="1920141" cy="646331"/>
          </a:xfrm>
          <a:prstGeom prst="rect">
            <a:avLst/>
          </a:prstGeom>
        </p:spPr>
        <p:txBody>
          <a:bodyPr wrap="none">
            <a:spAutoFit/>
          </a:bodyPr>
          <a:lstStyle/>
          <a:p>
            <a:r>
              <a:rPr lang="ru-RU" sz="3600" i="1" dirty="0">
                <a:solidFill>
                  <a:prstClr val="black"/>
                </a:solidFill>
                <a:latin typeface="Garamond" pitchFamily="18" charset="0"/>
              </a:rPr>
              <a:t>IV.</a:t>
            </a:r>
            <a:r>
              <a:rPr lang="en-US" sz="3600" i="1" dirty="0">
                <a:solidFill>
                  <a:prstClr val="black"/>
                </a:solidFill>
                <a:latin typeface="Garamond" pitchFamily="18" charset="0"/>
              </a:rPr>
              <a:t> </a:t>
            </a:r>
            <a:r>
              <a:rPr lang="ru-RU" sz="3600" i="1" dirty="0" smtClean="0">
                <a:solidFill>
                  <a:prstClr val="black"/>
                </a:solidFill>
                <a:latin typeface="Garamond" pitchFamily="18" charset="0"/>
              </a:rPr>
              <a:t>Канон</a:t>
            </a:r>
            <a:endParaRPr lang="ru-RU" sz="3600" dirty="0"/>
          </a:p>
        </p:txBody>
      </p:sp>
    </p:spTree>
    <p:extLst>
      <p:ext uri="{BB962C8B-B14F-4D97-AF65-F5344CB8AC3E}">
        <p14:creationId xmlns="" xmlns:p14="http://schemas.microsoft.com/office/powerpoint/2010/main" val="781823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indent="0">
              <a:buNone/>
            </a:pPr>
            <a:r>
              <a:rPr lang="ru-RU" sz="2000" i="1" dirty="0" smtClean="0">
                <a:latin typeface="Garamond" pitchFamily="18" charset="0"/>
              </a:rPr>
              <a:t>Истинный </a:t>
            </a:r>
            <a:r>
              <a:rPr lang="ru-RU" sz="2000" i="1" dirty="0">
                <a:latin typeface="Garamond" pitchFamily="18" charset="0"/>
              </a:rPr>
              <a:t>дендист никогда не сторонится светского общества, стараясь быть в центре событий. Отшельничество считалось глупым и неприемлемым вариантом для </a:t>
            </a:r>
            <a:r>
              <a:rPr lang="ru-RU" sz="2000" i="1" dirty="0" smtClean="0">
                <a:latin typeface="Garamond" pitchFamily="18" charset="0"/>
              </a:rPr>
              <a:t>времяпрепровождения.</a:t>
            </a:r>
            <a:endParaRPr lang="ru-RU" sz="2000" i="1" dirty="0">
              <a:latin typeface="Garamond" pitchFamily="18" charset="0"/>
            </a:endParaRPr>
          </a:p>
        </p:txBody>
      </p:sp>
      <p:sp>
        <p:nvSpPr>
          <p:cNvPr id="4" name="TextBox 3"/>
          <p:cNvSpPr txBox="1"/>
          <p:nvPr/>
        </p:nvSpPr>
        <p:spPr>
          <a:xfrm>
            <a:off x="3419872" y="1340768"/>
            <a:ext cx="3960440" cy="646331"/>
          </a:xfrm>
          <a:prstGeom prst="rect">
            <a:avLst/>
          </a:prstGeom>
          <a:noFill/>
        </p:spPr>
        <p:txBody>
          <a:bodyPr wrap="square" rtlCol="0">
            <a:spAutoFit/>
          </a:bodyPr>
          <a:lstStyle/>
          <a:p>
            <a:r>
              <a:rPr lang="en-US" sz="3600" i="1" dirty="0" smtClean="0">
                <a:latin typeface="Garamond" pitchFamily="18" charset="0"/>
              </a:rPr>
              <a:t>V. </a:t>
            </a:r>
            <a:r>
              <a:rPr lang="ru-RU" sz="3600" i="1" dirty="0" smtClean="0">
                <a:latin typeface="Garamond" pitchFamily="18" charset="0"/>
              </a:rPr>
              <a:t>Канон</a:t>
            </a:r>
            <a:endParaRPr lang="en-US" sz="3600" i="1" dirty="0" smtClean="0">
              <a:latin typeface="Garamond" pitchFamily="18" charset="0"/>
            </a:endParaRPr>
          </a:p>
        </p:txBody>
      </p:sp>
    </p:spTree>
    <p:extLst>
      <p:ext uri="{BB962C8B-B14F-4D97-AF65-F5344CB8AC3E}">
        <p14:creationId xmlns="" xmlns:p14="http://schemas.microsoft.com/office/powerpoint/2010/main" val="1214168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672" y="2348880"/>
            <a:ext cx="6400800" cy="3048001"/>
          </a:xfrm>
        </p:spPr>
        <p:txBody>
          <a:bodyPr/>
          <a:lstStyle/>
          <a:p>
            <a:pPr indent="0" algn="just">
              <a:buNone/>
            </a:pPr>
            <a:r>
              <a:rPr lang="ru-RU" sz="1600" i="1" dirty="0">
                <a:latin typeface="Garamond" pitchFamily="18" charset="0"/>
              </a:rPr>
              <a:t>Теперь, ознакомившись с основными принципами стиля «</a:t>
            </a:r>
            <a:r>
              <a:rPr lang="ru-RU" sz="1600" i="1" dirty="0" err="1">
                <a:latin typeface="Garamond" pitchFamily="18" charset="0"/>
              </a:rPr>
              <a:t>Dandy</a:t>
            </a:r>
            <a:r>
              <a:rPr lang="ru-RU" sz="1600" i="1" dirty="0">
                <a:latin typeface="Garamond" pitchFamily="18" charset="0"/>
              </a:rPr>
              <a:t>», </a:t>
            </a:r>
            <a:r>
              <a:rPr lang="ru-RU" sz="1600" i="1" dirty="0" smtClean="0">
                <a:latin typeface="Garamond" pitchFamily="18" charset="0"/>
              </a:rPr>
              <a:t>можно приступить </a:t>
            </a:r>
            <a:r>
              <a:rPr lang="ru-RU" sz="1600" i="1" dirty="0">
                <a:latin typeface="Garamond" pitchFamily="18" charset="0"/>
              </a:rPr>
              <a:t>к анализу </a:t>
            </a:r>
            <a:r>
              <a:rPr lang="ru-RU" sz="1600" i="1" dirty="0" smtClean="0">
                <a:latin typeface="Garamond" pitchFamily="18" charset="0"/>
              </a:rPr>
              <a:t>романа «Евгений Онегин», </a:t>
            </a:r>
            <a:r>
              <a:rPr lang="ru-RU" sz="1600" i="1" dirty="0">
                <a:latin typeface="Garamond" pitchFamily="18" charset="0"/>
              </a:rPr>
              <a:t>выделяя и подчеркивая элементы костюма и основные принципы поведения </a:t>
            </a:r>
            <a:r>
              <a:rPr lang="ru-RU" sz="1600" i="1" dirty="0" smtClean="0">
                <a:latin typeface="Garamond" pitchFamily="18" charset="0"/>
              </a:rPr>
              <a:t>главного героя.</a:t>
            </a:r>
            <a:endParaRPr lang="ru-RU" sz="1600" i="1" dirty="0">
              <a:latin typeface="Garamond" pitchFamily="18" charset="0"/>
            </a:endParaRPr>
          </a:p>
          <a:p>
            <a:pPr indent="0">
              <a:buNone/>
            </a:pPr>
            <a:endParaRPr lang="ru-RU" dirty="0"/>
          </a:p>
          <a:p>
            <a:endParaRPr lang="ru-RU" dirty="0"/>
          </a:p>
        </p:txBody>
      </p:sp>
      <p:sp>
        <p:nvSpPr>
          <p:cNvPr id="2" name="TextBox 1"/>
          <p:cNvSpPr txBox="1"/>
          <p:nvPr/>
        </p:nvSpPr>
        <p:spPr>
          <a:xfrm>
            <a:off x="2267744" y="1401742"/>
            <a:ext cx="5003293" cy="923330"/>
          </a:xfrm>
          <a:prstGeom prst="rect">
            <a:avLst/>
          </a:prstGeom>
          <a:noFill/>
        </p:spPr>
        <p:txBody>
          <a:bodyPr wrap="none" rtlCol="0">
            <a:spAutoFit/>
          </a:bodyPr>
          <a:lstStyle/>
          <a:p>
            <a:r>
              <a:rPr lang="ru-RU" sz="3600" i="1" dirty="0" smtClean="0">
                <a:latin typeface="Garamond" pitchFamily="18" charset="0"/>
              </a:rPr>
              <a:t>«Денди» ли Евгений Онегин?</a:t>
            </a:r>
            <a:endParaRPr lang="en-US" sz="3600" i="1" dirty="0">
              <a:latin typeface="Garamond" pitchFamily="18" charset="0"/>
            </a:endParaRPr>
          </a:p>
          <a:p>
            <a:endParaRPr lang="ru-RU" dirty="0"/>
          </a:p>
        </p:txBody>
      </p:sp>
    </p:spTree>
    <p:extLst>
      <p:ext uri="{BB962C8B-B14F-4D97-AF65-F5344CB8AC3E}">
        <p14:creationId xmlns="" xmlns:p14="http://schemas.microsoft.com/office/powerpoint/2010/main" val="1059002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2132856"/>
            <a:ext cx="3672408" cy="3168352"/>
          </a:xfrm>
        </p:spPr>
        <p:txBody>
          <a:bodyPr>
            <a:normAutofit/>
          </a:bodyPr>
          <a:lstStyle/>
          <a:p>
            <a:pPr algn="just"/>
            <a:endParaRPr lang="ru-RU" i="1" dirty="0">
              <a:latin typeface="Garamond" pitchFamily="18" charset="0"/>
            </a:endParaRPr>
          </a:p>
          <a:p>
            <a:pPr indent="0" algn="just">
              <a:buNone/>
            </a:pPr>
            <a:r>
              <a:rPr lang="en-US" i="1" dirty="0" smtClean="0">
                <a:latin typeface="Garamond" pitchFamily="18" charset="0"/>
              </a:rPr>
              <a:t>1.</a:t>
            </a:r>
            <a:r>
              <a:rPr lang="ru-RU" i="1" dirty="0" smtClean="0">
                <a:latin typeface="Garamond" pitchFamily="18" charset="0"/>
              </a:rPr>
              <a:t> Костюм Евгения Онегина отвечает самым строгим требованиям: хороший крой и благородство ткани. </a:t>
            </a:r>
            <a:endParaRPr lang="ru-RU" i="1" dirty="0">
              <a:latin typeface="Garamond" pitchFamily="18" charset="0"/>
            </a:endParaRPr>
          </a:p>
        </p:txBody>
      </p:sp>
      <p:sp>
        <p:nvSpPr>
          <p:cNvPr id="4" name="Прямоугольник 3"/>
          <p:cNvSpPr/>
          <p:nvPr/>
        </p:nvSpPr>
        <p:spPr>
          <a:xfrm>
            <a:off x="5098469" y="2780929"/>
            <a:ext cx="3073931" cy="1200329"/>
          </a:xfrm>
          <a:prstGeom prst="rect">
            <a:avLst/>
          </a:prstGeom>
        </p:spPr>
        <p:txBody>
          <a:bodyPr wrap="square">
            <a:spAutoFit/>
          </a:bodyPr>
          <a:lstStyle/>
          <a:p>
            <a:r>
              <a:rPr lang="en-US" i="1" dirty="0" smtClean="0">
                <a:latin typeface="Garamond" pitchFamily="18" charset="0"/>
              </a:rPr>
              <a:t> </a:t>
            </a:r>
            <a:r>
              <a:rPr lang="ru-RU" i="1" dirty="0" smtClean="0">
                <a:latin typeface="Garamond" pitchFamily="18" charset="0"/>
              </a:rPr>
              <a:t>“Вот мой Онегин на свободе;</a:t>
            </a:r>
          </a:p>
          <a:p>
            <a:r>
              <a:rPr lang="ru-RU" i="1" dirty="0" smtClean="0">
                <a:latin typeface="Garamond" pitchFamily="18" charset="0"/>
              </a:rPr>
              <a:t>Острижен по последней моде</a:t>
            </a:r>
          </a:p>
          <a:p>
            <a:r>
              <a:rPr lang="ru-RU" i="1" dirty="0" smtClean="0">
                <a:latin typeface="Garamond" pitchFamily="18" charset="0"/>
              </a:rPr>
              <a:t>Как </a:t>
            </a:r>
            <a:r>
              <a:rPr lang="ru-RU" i="1" dirty="0" err="1" smtClean="0">
                <a:latin typeface="Garamond" pitchFamily="18" charset="0"/>
              </a:rPr>
              <a:t>Dandy</a:t>
            </a:r>
            <a:r>
              <a:rPr lang="ru-RU" i="1" dirty="0" smtClean="0">
                <a:latin typeface="Garamond" pitchFamily="18" charset="0"/>
              </a:rPr>
              <a:t> лондонский одет –</a:t>
            </a:r>
          </a:p>
          <a:p>
            <a:r>
              <a:rPr lang="ru-RU" i="1" dirty="0" smtClean="0">
                <a:latin typeface="Garamond" pitchFamily="18" charset="0"/>
              </a:rPr>
              <a:t>И наконец увидел свет.  </a:t>
            </a:r>
            <a:r>
              <a:rPr lang="ru-RU" dirty="0" smtClean="0">
                <a:latin typeface="Garamond" pitchFamily="18" charset="0"/>
              </a:rPr>
              <a:t>“ </a:t>
            </a:r>
            <a:endParaRPr lang="ru-RU" dirty="0">
              <a:latin typeface="Garamond" pitchFamily="18" charset="0"/>
            </a:endParaRPr>
          </a:p>
        </p:txBody>
      </p:sp>
      <p:sp>
        <p:nvSpPr>
          <p:cNvPr id="2" name="TextBox 1"/>
          <p:cNvSpPr txBox="1"/>
          <p:nvPr/>
        </p:nvSpPr>
        <p:spPr>
          <a:xfrm>
            <a:off x="6012160" y="4149080"/>
            <a:ext cx="1584176" cy="230832"/>
          </a:xfrm>
          <a:prstGeom prst="rect">
            <a:avLst/>
          </a:prstGeom>
          <a:noFill/>
        </p:spPr>
        <p:txBody>
          <a:bodyPr wrap="square" rtlCol="0">
            <a:spAutoFit/>
          </a:bodyPr>
          <a:lstStyle/>
          <a:p>
            <a:r>
              <a:rPr lang="ru-RU" sz="900" i="1" dirty="0" smtClean="0">
                <a:latin typeface="Garamond" pitchFamily="18" charset="0"/>
              </a:rPr>
              <a:t>Евгений </a:t>
            </a:r>
            <a:r>
              <a:rPr lang="ru-RU" sz="900" i="1" dirty="0">
                <a:latin typeface="Garamond" pitchFamily="18" charset="0"/>
              </a:rPr>
              <a:t>О</a:t>
            </a:r>
            <a:r>
              <a:rPr lang="ru-RU" sz="900" i="1" dirty="0" smtClean="0">
                <a:latin typeface="Garamond" pitchFamily="18" charset="0"/>
              </a:rPr>
              <a:t>негин </a:t>
            </a:r>
            <a:r>
              <a:rPr lang="ru-RU" sz="900" i="1" dirty="0">
                <a:latin typeface="Garamond" pitchFamily="18" charset="0"/>
              </a:rPr>
              <a:t>Стих </a:t>
            </a:r>
            <a:r>
              <a:rPr lang="en-US" sz="900" i="1" dirty="0" smtClean="0">
                <a:latin typeface="Garamond" pitchFamily="18" charset="0"/>
              </a:rPr>
              <a:t>IV</a:t>
            </a:r>
            <a:endParaRPr lang="ru-RU" sz="900" i="1" dirty="0">
              <a:latin typeface="Garamond" pitchFamily="18" charset="0"/>
            </a:endParaRPr>
          </a:p>
        </p:txBody>
      </p:sp>
    </p:spTree>
    <p:extLst>
      <p:ext uri="{BB962C8B-B14F-4D97-AF65-F5344CB8AC3E}">
        <p14:creationId xmlns="" xmlns:p14="http://schemas.microsoft.com/office/powerpoint/2010/main" val="2336192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2492896"/>
            <a:ext cx="3344416" cy="2070720"/>
          </a:xfrm>
        </p:spPr>
        <p:txBody>
          <a:bodyPr/>
          <a:lstStyle/>
          <a:p>
            <a:pPr indent="0" algn="just">
              <a:buNone/>
            </a:pPr>
            <a:r>
              <a:rPr lang="en-US" i="1" dirty="0" smtClean="0"/>
              <a:t>2.</a:t>
            </a:r>
            <a:r>
              <a:rPr lang="ru-RU" i="1" dirty="0" smtClean="0"/>
              <a:t> </a:t>
            </a:r>
            <a:r>
              <a:rPr lang="ru-RU" i="1" dirty="0" smtClean="0">
                <a:latin typeface="Garamond" pitchFamily="18" charset="0"/>
              </a:rPr>
              <a:t>Евгений </a:t>
            </a:r>
            <a:r>
              <a:rPr lang="ru-RU" i="1" dirty="0">
                <a:latin typeface="Garamond" pitchFamily="18" charset="0"/>
              </a:rPr>
              <a:t>умел вести себя сдержанно и прекрасно контролировал свои эмоции, что являлось одним из наиважнейших принципов дендизма.</a:t>
            </a:r>
          </a:p>
        </p:txBody>
      </p:sp>
      <p:sp>
        <p:nvSpPr>
          <p:cNvPr id="2" name="Прямоугольник 1"/>
          <p:cNvSpPr/>
          <p:nvPr/>
        </p:nvSpPr>
        <p:spPr>
          <a:xfrm>
            <a:off x="5076056" y="2420888"/>
            <a:ext cx="3312368" cy="2308324"/>
          </a:xfrm>
          <a:prstGeom prst="rect">
            <a:avLst/>
          </a:prstGeom>
        </p:spPr>
        <p:txBody>
          <a:bodyPr wrap="square">
            <a:spAutoFit/>
          </a:bodyPr>
          <a:lstStyle/>
          <a:p>
            <a:r>
              <a:rPr lang="ru-RU" i="1" dirty="0" smtClean="0">
                <a:latin typeface="Garamond" pitchFamily="18" charset="0"/>
              </a:rPr>
              <a:t>«Ученый </a:t>
            </a:r>
            <a:r>
              <a:rPr lang="ru-RU" i="1" dirty="0">
                <a:latin typeface="Garamond" pitchFamily="18" charset="0"/>
              </a:rPr>
              <a:t>малый, но педант:</a:t>
            </a:r>
          </a:p>
          <a:p>
            <a:r>
              <a:rPr lang="ru-RU" i="1" dirty="0">
                <a:latin typeface="Garamond" pitchFamily="18" charset="0"/>
              </a:rPr>
              <a:t>Имел он счастливый талант</a:t>
            </a:r>
          </a:p>
          <a:p>
            <a:r>
              <a:rPr lang="ru-RU" i="1" dirty="0">
                <a:latin typeface="Garamond" pitchFamily="18" charset="0"/>
              </a:rPr>
              <a:t>Без принужденья в разговоре</a:t>
            </a:r>
          </a:p>
          <a:p>
            <a:r>
              <a:rPr lang="ru-RU" i="1" dirty="0" smtClean="0">
                <a:latin typeface="Garamond" pitchFamily="18" charset="0"/>
              </a:rPr>
              <a:t>Коснуться до </a:t>
            </a:r>
            <a:r>
              <a:rPr lang="ru-RU" i="1" dirty="0">
                <a:latin typeface="Garamond" pitchFamily="18" charset="0"/>
              </a:rPr>
              <a:t>всего слегка,</a:t>
            </a:r>
          </a:p>
          <a:p>
            <a:r>
              <a:rPr lang="ru-RU" i="1" dirty="0">
                <a:latin typeface="Garamond" pitchFamily="18" charset="0"/>
              </a:rPr>
              <a:t>С ученым видом знатока</a:t>
            </a:r>
          </a:p>
          <a:p>
            <a:r>
              <a:rPr lang="ru-RU" i="1" dirty="0">
                <a:latin typeface="Garamond" pitchFamily="18" charset="0"/>
              </a:rPr>
              <a:t>Хранить молчанье в важном споре</a:t>
            </a:r>
          </a:p>
          <a:p>
            <a:r>
              <a:rPr lang="ru-RU" i="1" dirty="0">
                <a:latin typeface="Garamond" pitchFamily="18" charset="0"/>
              </a:rPr>
              <a:t>И возбуждать улыбку дам</a:t>
            </a:r>
          </a:p>
          <a:p>
            <a:r>
              <a:rPr lang="ru-RU" i="1" dirty="0">
                <a:latin typeface="Garamond" pitchFamily="18" charset="0"/>
              </a:rPr>
              <a:t>Огнем нежданных эпиграмм</a:t>
            </a:r>
            <a:r>
              <a:rPr lang="ru-RU" i="1" dirty="0" smtClean="0">
                <a:latin typeface="Garamond" pitchFamily="18" charset="0"/>
              </a:rPr>
              <a:t>.»</a:t>
            </a:r>
            <a:endParaRPr lang="ru-RU" i="1" dirty="0">
              <a:latin typeface="Garamond" pitchFamily="18" charset="0"/>
            </a:endParaRPr>
          </a:p>
        </p:txBody>
      </p:sp>
      <p:sp>
        <p:nvSpPr>
          <p:cNvPr id="4" name="Прямоугольник 3"/>
          <p:cNvSpPr/>
          <p:nvPr/>
        </p:nvSpPr>
        <p:spPr>
          <a:xfrm>
            <a:off x="6372200" y="4869160"/>
            <a:ext cx="1274708" cy="230832"/>
          </a:xfrm>
          <a:prstGeom prst="rect">
            <a:avLst/>
          </a:prstGeom>
        </p:spPr>
        <p:txBody>
          <a:bodyPr wrap="none">
            <a:spAutoFit/>
          </a:bodyPr>
          <a:lstStyle/>
          <a:p>
            <a:r>
              <a:rPr lang="ru-RU" sz="900" i="1" dirty="0">
                <a:latin typeface="Garamond" pitchFamily="18" charset="0"/>
              </a:rPr>
              <a:t>Евгений Онегин </a:t>
            </a:r>
            <a:r>
              <a:rPr lang="ru-RU" sz="900" i="1" dirty="0" smtClean="0">
                <a:latin typeface="Garamond" pitchFamily="18" charset="0"/>
              </a:rPr>
              <a:t>Стих </a:t>
            </a:r>
            <a:r>
              <a:rPr lang="en-US" sz="900" i="1" dirty="0" smtClean="0">
                <a:latin typeface="Garamond" pitchFamily="18" charset="0"/>
              </a:rPr>
              <a:t>V</a:t>
            </a:r>
            <a:r>
              <a:rPr lang="ru-RU" sz="900" i="1" dirty="0" smtClean="0">
                <a:latin typeface="Garamond" pitchFamily="18" charset="0"/>
              </a:rPr>
              <a:t> </a:t>
            </a:r>
            <a:endParaRPr lang="ru-RU" sz="900" i="1" dirty="0">
              <a:latin typeface="Garamond" pitchFamily="18" charset="0"/>
            </a:endParaRPr>
          </a:p>
        </p:txBody>
      </p:sp>
    </p:spTree>
    <p:extLst>
      <p:ext uri="{BB962C8B-B14F-4D97-AF65-F5344CB8AC3E}">
        <p14:creationId xmlns="" xmlns:p14="http://schemas.microsoft.com/office/powerpoint/2010/main" val="1400545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2348880"/>
            <a:ext cx="3024336" cy="3312368"/>
          </a:xfrm>
        </p:spPr>
        <p:txBody>
          <a:bodyPr>
            <a:normAutofit fontScale="92500" lnSpcReduction="10000"/>
          </a:bodyPr>
          <a:lstStyle/>
          <a:p>
            <a:pPr indent="0" algn="just">
              <a:buNone/>
            </a:pPr>
            <a:r>
              <a:rPr lang="ru-RU" i="1" dirty="0">
                <a:latin typeface="Garamond" pitchFamily="18" charset="0"/>
              </a:rPr>
              <a:t>3</a:t>
            </a:r>
            <a:r>
              <a:rPr lang="ru-RU" i="1" dirty="0" smtClean="0">
                <a:latin typeface="Garamond" pitchFamily="18" charset="0"/>
              </a:rPr>
              <a:t>. </a:t>
            </a:r>
            <a:r>
              <a:rPr lang="ru-RU" sz="1900" i="1" dirty="0" smtClean="0">
                <a:latin typeface="Garamond" pitchFamily="18" charset="0"/>
              </a:rPr>
              <a:t>Главный </a:t>
            </a:r>
            <a:r>
              <a:rPr lang="ru-RU" sz="1900" i="1" dirty="0">
                <a:latin typeface="Garamond" pitchFamily="18" charset="0"/>
              </a:rPr>
              <a:t>герой не только прекрасно владеет собой, но и обладает должным чувством юмора, поэтому можно утверждать, что Евгений Онегин следует не только </a:t>
            </a:r>
            <a:r>
              <a:rPr lang="ru-RU" sz="1900" i="1" dirty="0" smtClean="0">
                <a:latin typeface="Garamond" pitchFamily="18" charset="0"/>
              </a:rPr>
              <a:t>второму поведенческому канону, </a:t>
            </a:r>
            <a:r>
              <a:rPr lang="ru-RU" sz="1900" i="1" dirty="0">
                <a:latin typeface="Garamond" pitchFamily="18" charset="0"/>
              </a:rPr>
              <a:t>но и </a:t>
            </a:r>
            <a:r>
              <a:rPr lang="ru-RU" sz="1900" i="1" dirty="0" smtClean="0">
                <a:latin typeface="Garamond" pitchFamily="18" charset="0"/>
              </a:rPr>
              <a:t>четвертому.</a:t>
            </a:r>
            <a:endParaRPr lang="ru-RU" sz="1900" i="1" dirty="0">
              <a:latin typeface="Garamond" pitchFamily="18" charset="0"/>
            </a:endParaRPr>
          </a:p>
        </p:txBody>
      </p:sp>
      <p:sp>
        <p:nvSpPr>
          <p:cNvPr id="5" name="Прямоугольник 4"/>
          <p:cNvSpPr/>
          <p:nvPr/>
        </p:nvSpPr>
        <p:spPr>
          <a:xfrm>
            <a:off x="4860032" y="2204864"/>
            <a:ext cx="4572000" cy="3416320"/>
          </a:xfrm>
          <a:prstGeom prst="rect">
            <a:avLst/>
          </a:prstGeom>
        </p:spPr>
        <p:txBody>
          <a:bodyPr>
            <a:spAutoFit/>
          </a:bodyPr>
          <a:lstStyle/>
          <a:p>
            <a:r>
              <a:rPr lang="ru-RU" i="1" dirty="0" smtClean="0">
                <a:latin typeface="Garamond" pitchFamily="18" charset="0"/>
              </a:rPr>
              <a:t>«Когда </a:t>
            </a:r>
            <a:r>
              <a:rPr lang="ru-RU" i="1" dirty="0">
                <a:latin typeface="Garamond" pitchFamily="18" charset="0"/>
              </a:rPr>
              <a:t>ж хотелось уничтожить</a:t>
            </a:r>
          </a:p>
          <a:p>
            <a:r>
              <a:rPr lang="ru-RU" i="1" dirty="0">
                <a:latin typeface="Garamond" pitchFamily="18" charset="0"/>
              </a:rPr>
              <a:t>Ему соперников своих,</a:t>
            </a:r>
          </a:p>
          <a:p>
            <a:r>
              <a:rPr lang="ru-RU" i="1" dirty="0" smtClean="0">
                <a:latin typeface="Garamond" pitchFamily="18" charset="0"/>
              </a:rPr>
              <a:t>Как </a:t>
            </a:r>
            <a:r>
              <a:rPr lang="ru-RU" i="1" dirty="0">
                <a:latin typeface="Garamond" pitchFamily="18" charset="0"/>
              </a:rPr>
              <a:t>он язвительно злословил!</a:t>
            </a:r>
          </a:p>
          <a:p>
            <a:r>
              <a:rPr lang="ru-RU" i="1" dirty="0">
                <a:latin typeface="Garamond" pitchFamily="18" charset="0"/>
              </a:rPr>
              <a:t>Какие сети им готовил!</a:t>
            </a:r>
          </a:p>
          <a:p>
            <a:r>
              <a:rPr lang="ru-RU" i="1" dirty="0">
                <a:latin typeface="Garamond" pitchFamily="18" charset="0"/>
              </a:rPr>
              <a:t>Но вы, блаженные мужья,</a:t>
            </a:r>
          </a:p>
          <a:p>
            <a:r>
              <a:rPr lang="ru-RU" i="1" dirty="0">
                <a:latin typeface="Garamond" pitchFamily="18" charset="0"/>
              </a:rPr>
              <a:t>С ним оставались вы друзья:</a:t>
            </a:r>
          </a:p>
          <a:p>
            <a:r>
              <a:rPr lang="ru-RU" i="1" dirty="0">
                <a:latin typeface="Garamond" pitchFamily="18" charset="0"/>
              </a:rPr>
              <a:t>Его ласкал супруг лукавый,</a:t>
            </a:r>
          </a:p>
          <a:p>
            <a:r>
              <a:rPr lang="ru-RU" i="1" dirty="0" err="1">
                <a:latin typeface="Garamond" pitchFamily="18" charset="0"/>
              </a:rPr>
              <a:t>Фобласа</a:t>
            </a:r>
            <a:r>
              <a:rPr lang="ru-RU" i="1" dirty="0">
                <a:latin typeface="Garamond" pitchFamily="18" charset="0"/>
              </a:rPr>
              <a:t> давний ученик,</a:t>
            </a:r>
          </a:p>
          <a:p>
            <a:r>
              <a:rPr lang="ru-RU" i="1" dirty="0">
                <a:latin typeface="Garamond" pitchFamily="18" charset="0"/>
              </a:rPr>
              <a:t>И недоверчивый старик,</a:t>
            </a:r>
          </a:p>
          <a:p>
            <a:r>
              <a:rPr lang="ru-RU" i="1" dirty="0">
                <a:latin typeface="Garamond" pitchFamily="18" charset="0"/>
              </a:rPr>
              <a:t>И рогоносец величавый,</a:t>
            </a:r>
          </a:p>
          <a:p>
            <a:r>
              <a:rPr lang="ru-RU" i="1" dirty="0">
                <a:latin typeface="Garamond" pitchFamily="18" charset="0"/>
              </a:rPr>
              <a:t>Всегда довольный сам собой,</a:t>
            </a:r>
          </a:p>
          <a:p>
            <a:r>
              <a:rPr lang="ru-RU" i="1" dirty="0">
                <a:latin typeface="Garamond" pitchFamily="18" charset="0"/>
              </a:rPr>
              <a:t>Своим обедом и женой</a:t>
            </a:r>
            <a:r>
              <a:rPr lang="ru-RU" i="1" dirty="0" smtClean="0">
                <a:latin typeface="Garamond" pitchFamily="18" charset="0"/>
              </a:rPr>
              <a:t>.»</a:t>
            </a:r>
            <a:endParaRPr lang="ru-RU" i="1" dirty="0">
              <a:latin typeface="Garamond" pitchFamily="18" charset="0"/>
            </a:endParaRPr>
          </a:p>
        </p:txBody>
      </p:sp>
      <p:sp>
        <p:nvSpPr>
          <p:cNvPr id="2" name="Прямоугольник 1"/>
          <p:cNvSpPr/>
          <p:nvPr/>
        </p:nvSpPr>
        <p:spPr>
          <a:xfrm>
            <a:off x="6588224" y="5517232"/>
            <a:ext cx="1271502" cy="230832"/>
          </a:xfrm>
          <a:prstGeom prst="rect">
            <a:avLst/>
          </a:prstGeom>
        </p:spPr>
        <p:txBody>
          <a:bodyPr wrap="none">
            <a:spAutoFit/>
          </a:bodyPr>
          <a:lstStyle/>
          <a:p>
            <a:r>
              <a:rPr lang="ru-RU" sz="900" i="1" dirty="0" smtClean="0">
                <a:latin typeface="Garamond" pitchFamily="18" charset="0"/>
              </a:rPr>
              <a:t>Евгений Онегин стих </a:t>
            </a:r>
            <a:r>
              <a:rPr lang="en-US" sz="900" i="1" dirty="0" smtClean="0">
                <a:latin typeface="Garamond" pitchFamily="18" charset="0"/>
              </a:rPr>
              <a:t>XII</a:t>
            </a:r>
            <a:endParaRPr lang="ru-RU" sz="900" i="1" dirty="0">
              <a:latin typeface="Garamond" pitchFamily="18" charset="0"/>
            </a:endParaRPr>
          </a:p>
        </p:txBody>
      </p:sp>
    </p:spTree>
    <p:extLst>
      <p:ext uri="{BB962C8B-B14F-4D97-AF65-F5344CB8AC3E}">
        <p14:creationId xmlns="" xmlns:p14="http://schemas.microsoft.com/office/powerpoint/2010/main" val="2260885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2276872"/>
            <a:ext cx="3456384" cy="3456384"/>
          </a:xfrm>
        </p:spPr>
        <p:txBody>
          <a:bodyPr>
            <a:normAutofit fontScale="70000" lnSpcReduction="20000"/>
          </a:bodyPr>
          <a:lstStyle/>
          <a:p>
            <a:pPr indent="0" algn="just">
              <a:buNone/>
            </a:pPr>
            <a:r>
              <a:rPr lang="ru-RU" sz="2100" i="1" dirty="0" smtClean="0">
                <a:latin typeface="Garamond" pitchFamily="18" charset="0"/>
              </a:rPr>
              <a:t>4. </a:t>
            </a:r>
            <a:r>
              <a:rPr lang="ru-RU" sz="2600" i="1" dirty="0" smtClean="0">
                <a:latin typeface="Garamond" pitchFamily="18" charset="0"/>
              </a:rPr>
              <a:t>А вот в данном отрывке мы видим несоответствие  поведения Онегина и канонов дендизма. Согласно пятому канону истинный </a:t>
            </a:r>
            <a:r>
              <a:rPr lang="ru-RU" sz="2600" i="1" dirty="0" err="1" smtClean="0">
                <a:latin typeface="Garamond" pitchFamily="18" charset="0"/>
              </a:rPr>
              <a:t>дендист</a:t>
            </a:r>
            <a:r>
              <a:rPr lang="ru-RU" sz="2600" i="1" dirty="0" smtClean="0">
                <a:latin typeface="Garamond" pitchFamily="18" charset="0"/>
              </a:rPr>
              <a:t> не сторонится общества и предпочитает постоянно вести общение с другими. Также излишнее празднество является сильным отклонением от принципов стиля «</a:t>
            </a:r>
            <a:r>
              <a:rPr lang="ru-RU" sz="2600" i="1" dirty="0" err="1" smtClean="0">
                <a:latin typeface="Garamond" pitchFamily="18" charset="0"/>
              </a:rPr>
              <a:t>Dandy</a:t>
            </a:r>
            <a:r>
              <a:rPr lang="ru-RU" sz="2600" i="1" dirty="0" smtClean="0">
                <a:latin typeface="Garamond" pitchFamily="18" charset="0"/>
              </a:rPr>
              <a:t>».</a:t>
            </a:r>
          </a:p>
          <a:p>
            <a:pPr algn="just"/>
            <a:endParaRPr lang="ru-RU" dirty="0"/>
          </a:p>
        </p:txBody>
      </p:sp>
      <p:sp>
        <p:nvSpPr>
          <p:cNvPr id="4" name="Прямоугольник 3"/>
          <p:cNvSpPr/>
          <p:nvPr/>
        </p:nvSpPr>
        <p:spPr>
          <a:xfrm>
            <a:off x="4860032" y="2996952"/>
            <a:ext cx="3312368" cy="646331"/>
          </a:xfrm>
          <a:prstGeom prst="rect">
            <a:avLst/>
          </a:prstGeom>
        </p:spPr>
        <p:txBody>
          <a:bodyPr wrap="square">
            <a:spAutoFit/>
          </a:bodyPr>
          <a:lstStyle/>
          <a:p>
            <a:r>
              <a:rPr lang="ru-RU" i="1" dirty="0" smtClean="0">
                <a:latin typeface="Garamond" pitchFamily="18" charset="0"/>
              </a:rPr>
              <a:t>“ В деревне, где Евгений мой,</a:t>
            </a:r>
          </a:p>
          <a:p>
            <a:r>
              <a:rPr lang="ru-RU" i="1" dirty="0" smtClean="0">
                <a:latin typeface="Garamond" pitchFamily="18" charset="0"/>
              </a:rPr>
              <a:t> Отшельник праздный и унылый… “</a:t>
            </a:r>
            <a:endParaRPr lang="ru-RU" i="1" dirty="0">
              <a:latin typeface="Garamond" pitchFamily="18" charset="0"/>
            </a:endParaRPr>
          </a:p>
        </p:txBody>
      </p:sp>
      <p:sp>
        <p:nvSpPr>
          <p:cNvPr id="2" name="Прямоугольник 1"/>
          <p:cNvSpPr/>
          <p:nvPr/>
        </p:nvSpPr>
        <p:spPr>
          <a:xfrm>
            <a:off x="6372200" y="3789040"/>
            <a:ext cx="1245854" cy="230832"/>
          </a:xfrm>
          <a:prstGeom prst="rect">
            <a:avLst/>
          </a:prstGeom>
        </p:spPr>
        <p:txBody>
          <a:bodyPr wrap="none">
            <a:spAutoFit/>
          </a:bodyPr>
          <a:lstStyle/>
          <a:p>
            <a:r>
              <a:rPr lang="ru-RU" sz="900" i="1" dirty="0">
                <a:latin typeface="Garamond" pitchFamily="18" charset="0"/>
              </a:rPr>
              <a:t>Евгений Онегин Стих </a:t>
            </a:r>
            <a:r>
              <a:rPr lang="en-US" sz="900" i="1" dirty="0">
                <a:latin typeface="Garamond" pitchFamily="18" charset="0"/>
              </a:rPr>
              <a:t>V</a:t>
            </a:r>
            <a:endParaRPr lang="ru-RU" sz="900" i="1" dirty="0">
              <a:latin typeface="Garamond" pitchFamily="18" charset="0"/>
            </a:endParaRPr>
          </a:p>
        </p:txBody>
      </p:sp>
    </p:spTree>
    <p:extLst>
      <p:ext uri="{BB962C8B-B14F-4D97-AF65-F5344CB8AC3E}">
        <p14:creationId xmlns="" xmlns:p14="http://schemas.microsoft.com/office/powerpoint/2010/main" val="662997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3608" y="2204864"/>
            <a:ext cx="3744416" cy="3744416"/>
          </a:xfrm>
        </p:spPr>
        <p:txBody>
          <a:bodyPr>
            <a:normAutofit/>
          </a:bodyPr>
          <a:lstStyle/>
          <a:p>
            <a:pPr indent="0" algn="just">
              <a:buNone/>
            </a:pPr>
            <a:r>
              <a:rPr lang="ru-RU" dirty="0">
                <a:latin typeface="Garamond" pitchFamily="18" charset="0"/>
              </a:rPr>
              <a:t>5</a:t>
            </a:r>
            <a:r>
              <a:rPr lang="ru-RU" dirty="0" smtClean="0">
                <a:latin typeface="Garamond" pitchFamily="18" charset="0"/>
              </a:rPr>
              <a:t>. </a:t>
            </a:r>
            <a:r>
              <a:rPr lang="ru-RU" i="1" dirty="0" smtClean="0">
                <a:latin typeface="Garamond" pitchFamily="18" charset="0"/>
              </a:rPr>
              <a:t>И </a:t>
            </a:r>
            <a:r>
              <a:rPr lang="ru-RU" i="1" dirty="0">
                <a:latin typeface="Garamond" pitchFamily="18" charset="0"/>
              </a:rPr>
              <a:t>снова мы видим отклонение от </a:t>
            </a:r>
            <a:r>
              <a:rPr lang="ru-RU" i="1" dirty="0" smtClean="0">
                <a:latin typeface="Garamond" pitchFamily="18" charset="0"/>
              </a:rPr>
              <a:t>пятого канона, и</a:t>
            </a:r>
            <a:r>
              <a:rPr lang="ru-RU" i="1" dirty="0">
                <a:latin typeface="Garamond" pitchFamily="18" charset="0"/>
              </a:rPr>
              <a:t>, как можно заметить, всякое поведение и отношение, связанное </a:t>
            </a:r>
            <a:r>
              <a:rPr lang="ru-RU" i="1" dirty="0" smtClean="0">
                <a:latin typeface="Garamond" pitchFamily="18" charset="0"/>
              </a:rPr>
              <a:t>с пятым каноном у </a:t>
            </a:r>
            <a:r>
              <a:rPr lang="ru-RU" i="1" dirty="0">
                <a:latin typeface="Garamond" pitchFamily="18" charset="0"/>
              </a:rPr>
              <a:t>Евгения Онегина полностью не соответствует дендизму, так что можно с твердостью утверждать, что Евгений Онегин не </a:t>
            </a:r>
            <a:r>
              <a:rPr lang="ru-RU" i="1" dirty="0" smtClean="0">
                <a:latin typeface="Garamond" pitchFamily="18" charset="0"/>
              </a:rPr>
              <a:t>истинный </a:t>
            </a:r>
            <a:r>
              <a:rPr lang="ru-RU" i="1" dirty="0" err="1" smtClean="0">
                <a:latin typeface="Garamond" pitchFamily="18" charset="0"/>
              </a:rPr>
              <a:t>дендист</a:t>
            </a:r>
            <a:r>
              <a:rPr lang="ru-RU" i="1" dirty="0" smtClean="0">
                <a:latin typeface="Garamond" pitchFamily="18" charset="0"/>
              </a:rPr>
              <a:t>.</a:t>
            </a:r>
            <a:endParaRPr lang="ru-RU" i="1" dirty="0">
              <a:latin typeface="Garamond" pitchFamily="18" charset="0"/>
            </a:endParaRPr>
          </a:p>
        </p:txBody>
      </p:sp>
      <p:sp>
        <p:nvSpPr>
          <p:cNvPr id="4" name="Прямоугольник 3"/>
          <p:cNvSpPr/>
          <p:nvPr/>
        </p:nvSpPr>
        <p:spPr>
          <a:xfrm>
            <a:off x="5004048" y="2204864"/>
            <a:ext cx="3096344" cy="3416320"/>
          </a:xfrm>
          <a:prstGeom prst="rect">
            <a:avLst/>
          </a:prstGeom>
        </p:spPr>
        <p:txBody>
          <a:bodyPr wrap="square">
            <a:spAutoFit/>
          </a:bodyPr>
          <a:lstStyle/>
          <a:p>
            <a:r>
              <a:rPr lang="ru-RU" i="1" dirty="0" smtClean="0">
                <a:latin typeface="Garamond" pitchFamily="18" charset="0"/>
              </a:rPr>
              <a:t>“В пустыне, где один Евгений</a:t>
            </a:r>
          </a:p>
          <a:p>
            <a:r>
              <a:rPr lang="ru-RU" i="1" dirty="0" smtClean="0">
                <a:latin typeface="Garamond" pitchFamily="18" charset="0"/>
              </a:rPr>
              <a:t> Мог оценить ее дары,</a:t>
            </a:r>
          </a:p>
          <a:p>
            <a:r>
              <a:rPr lang="ru-RU" i="1" dirty="0" smtClean="0">
                <a:latin typeface="Garamond" pitchFamily="18" charset="0"/>
              </a:rPr>
              <a:t> Господ </a:t>
            </a:r>
            <a:r>
              <a:rPr lang="ru-RU" i="1" dirty="0" err="1" smtClean="0">
                <a:latin typeface="Garamond" pitchFamily="18" charset="0"/>
              </a:rPr>
              <a:t>соседственных</a:t>
            </a:r>
            <a:r>
              <a:rPr lang="ru-RU" i="1" dirty="0" smtClean="0">
                <a:latin typeface="Garamond" pitchFamily="18" charset="0"/>
              </a:rPr>
              <a:t> селений</a:t>
            </a:r>
          </a:p>
          <a:p>
            <a:r>
              <a:rPr lang="ru-RU" i="1" dirty="0" smtClean="0">
                <a:latin typeface="Garamond" pitchFamily="18" charset="0"/>
              </a:rPr>
              <a:t>Ему не нравились пиры;</a:t>
            </a:r>
          </a:p>
          <a:p>
            <a:r>
              <a:rPr lang="ru-RU" i="1" dirty="0" smtClean="0">
                <a:latin typeface="Garamond" pitchFamily="18" charset="0"/>
              </a:rPr>
              <a:t>Бежал он от беседы шумной;</a:t>
            </a:r>
          </a:p>
          <a:p>
            <a:r>
              <a:rPr lang="ru-RU" i="1" dirty="0" smtClean="0">
                <a:latin typeface="Garamond" pitchFamily="18" charset="0"/>
              </a:rPr>
              <a:t>Их разговор благоразумный</a:t>
            </a:r>
          </a:p>
          <a:p>
            <a:r>
              <a:rPr lang="ru-RU" i="1" dirty="0" smtClean="0">
                <a:latin typeface="Garamond" pitchFamily="18" charset="0"/>
              </a:rPr>
              <a:t>О сенокосе, о вине,</a:t>
            </a:r>
          </a:p>
          <a:p>
            <a:r>
              <a:rPr lang="ru-RU" i="1" dirty="0" smtClean="0">
                <a:latin typeface="Garamond" pitchFamily="18" charset="0"/>
              </a:rPr>
              <a:t>О псарне, о своей родне,</a:t>
            </a:r>
          </a:p>
          <a:p>
            <a:r>
              <a:rPr lang="ru-RU" i="1" dirty="0" smtClean="0">
                <a:latin typeface="Garamond" pitchFamily="18" charset="0"/>
              </a:rPr>
              <a:t>Конечно, не блистал ни чувством,</a:t>
            </a:r>
          </a:p>
          <a:p>
            <a:r>
              <a:rPr lang="ru-RU" i="1" dirty="0" smtClean="0">
                <a:latin typeface="Garamond" pitchFamily="18" charset="0"/>
              </a:rPr>
              <a:t>Ни поэтическим огнем,</a:t>
            </a:r>
          </a:p>
          <a:p>
            <a:r>
              <a:rPr lang="ru-RU" i="1" dirty="0" smtClean="0">
                <a:latin typeface="Garamond" pitchFamily="18" charset="0"/>
              </a:rPr>
              <a:t>Ни остротою, ни умом,</a:t>
            </a:r>
          </a:p>
          <a:p>
            <a:r>
              <a:rPr lang="ru-RU" i="1" dirty="0" smtClean="0">
                <a:latin typeface="Garamond" pitchFamily="18" charset="0"/>
              </a:rPr>
              <a:t>Не общежития искусством…”</a:t>
            </a:r>
            <a:endParaRPr lang="ru-RU" i="1" dirty="0">
              <a:latin typeface="Garamond" pitchFamily="18" charset="0"/>
            </a:endParaRPr>
          </a:p>
        </p:txBody>
      </p:sp>
      <p:sp>
        <p:nvSpPr>
          <p:cNvPr id="2" name="Прямоугольник 1"/>
          <p:cNvSpPr/>
          <p:nvPr/>
        </p:nvSpPr>
        <p:spPr>
          <a:xfrm>
            <a:off x="6732240" y="5589240"/>
            <a:ext cx="1303562" cy="230832"/>
          </a:xfrm>
          <a:prstGeom prst="rect">
            <a:avLst/>
          </a:prstGeom>
        </p:spPr>
        <p:txBody>
          <a:bodyPr wrap="none">
            <a:spAutoFit/>
          </a:bodyPr>
          <a:lstStyle/>
          <a:p>
            <a:r>
              <a:rPr lang="ru-RU" sz="900" i="1" dirty="0">
                <a:latin typeface="Garamond" pitchFamily="18" charset="0"/>
              </a:rPr>
              <a:t>Евгений Онегин </a:t>
            </a:r>
            <a:r>
              <a:rPr lang="ru-RU" sz="900" i="1" dirty="0" smtClean="0">
                <a:latin typeface="Garamond" pitchFamily="18" charset="0"/>
              </a:rPr>
              <a:t>Стих </a:t>
            </a:r>
            <a:r>
              <a:rPr lang="en-US" sz="900" i="1" dirty="0">
                <a:latin typeface="Garamond" pitchFamily="18" charset="0"/>
              </a:rPr>
              <a:t>XI</a:t>
            </a:r>
            <a:r>
              <a:rPr lang="ru-RU" sz="900" i="1" dirty="0" smtClean="0">
                <a:latin typeface="Garamond" pitchFamily="18" charset="0"/>
              </a:rPr>
              <a:t> </a:t>
            </a:r>
            <a:endParaRPr lang="ru-RU" sz="900" i="1" dirty="0">
              <a:latin typeface="Garamond" pitchFamily="18" charset="0"/>
            </a:endParaRPr>
          </a:p>
        </p:txBody>
      </p:sp>
    </p:spTree>
    <p:extLst>
      <p:ext uri="{BB962C8B-B14F-4D97-AF65-F5344CB8AC3E}">
        <p14:creationId xmlns="" xmlns:p14="http://schemas.microsoft.com/office/powerpoint/2010/main" val="132350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i="1" dirty="0">
                <a:latin typeface="Garamond" pitchFamily="18" charset="0"/>
                <a:cs typeface="Courier New" pitchFamily="49" charset="0"/>
              </a:rPr>
              <a:t>Словарь по стилю денди в романе </a:t>
            </a:r>
            <a:r>
              <a:rPr lang="ru-RU" i="1" dirty="0" err="1">
                <a:latin typeface="Garamond" pitchFamily="18" charset="0"/>
                <a:cs typeface="Courier New" pitchFamily="49" charset="0"/>
              </a:rPr>
              <a:t>А.С.Пушкина</a:t>
            </a:r>
            <a:r>
              <a:rPr lang="ru-RU" i="1" dirty="0">
                <a:latin typeface="Garamond" pitchFamily="18" charset="0"/>
                <a:cs typeface="Courier New" pitchFamily="49" charset="0"/>
              </a:rPr>
              <a:t/>
            </a:r>
            <a:br>
              <a:rPr lang="ru-RU" i="1" dirty="0">
                <a:latin typeface="Garamond" pitchFamily="18" charset="0"/>
                <a:cs typeface="Courier New" pitchFamily="49" charset="0"/>
              </a:rPr>
            </a:br>
            <a:r>
              <a:rPr lang="ru-RU" i="1" dirty="0">
                <a:latin typeface="Garamond" pitchFamily="18" charset="0"/>
                <a:cs typeface="Courier New" pitchFamily="49" charset="0"/>
              </a:rPr>
              <a:t>«Евгений Онегин</a:t>
            </a:r>
            <a:r>
              <a:rPr lang="ru-RU" i="1" dirty="0" smtClean="0">
                <a:latin typeface="Garamond" pitchFamily="18" charset="0"/>
                <a:cs typeface="Courier New" pitchFamily="49" charset="0"/>
              </a:rPr>
              <a:t>» </a:t>
            </a:r>
            <a:endParaRPr lang="ru-RU" i="1" dirty="0">
              <a:latin typeface="Garamond" pitchFamily="18" charset="0"/>
              <a:cs typeface="Courier New" pitchFamily="49" charset="0"/>
            </a:endParaRPr>
          </a:p>
        </p:txBody>
      </p:sp>
      <p:sp>
        <p:nvSpPr>
          <p:cNvPr id="3" name="TextBox 2"/>
          <p:cNvSpPr txBox="1"/>
          <p:nvPr/>
        </p:nvSpPr>
        <p:spPr>
          <a:xfrm>
            <a:off x="4860032" y="3429000"/>
            <a:ext cx="3096344" cy="523220"/>
          </a:xfrm>
          <a:prstGeom prst="rect">
            <a:avLst/>
          </a:prstGeom>
          <a:noFill/>
        </p:spPr>
        <p:txBody>
          <a:bodyPr wrap="square" rtlCol="0">
            <a:spAutoFit/>
          </a:bodyPr>
          <a:lstStyle/>
          <a:p>
            <a:r>
              <a:rPr lang="ru-RU" sz="1400" dirty="0" smtClean="0"/>
              <a:t>Составитель Ширяева Екатерина</a:t>
            </a:r>
          </a:p>
          <a:p>
            <a:r>
              <a:rPr lang="ru-RU" sz="1400" dirty="0" smtClean="0"/>
              <a:t>Под редакцией Харламовой И.Н.</a:t>
            </a:r>
            <a:endParaRPr lang="ru-RU" sz="1400" dirty="0"/>
          </a:p>
        </p:txBody>
      </p:sp>
      <p:sp>
        <p:nvSpPr>
          <p:cNvPr id="6" name="Прямоугольник 5"/>
          <p:cNvSpPr/>
          <p:nvPr/>
        </p:nvSpPr>
        <p:spPr>
          <a:xfrm>
            <a:off x="3800248" y="5301208"/>
            <a:ext cx="1589987" cy="369332"/>
          </a:xfrm>
          <a:prstGeom prst="rect">
            <a:avLst/>
          </a:prstGeom>
        </p:spPr>
        <p:txBody>
          <a:bodyPr wrap="none">
            <a:spAutoFit/>
          </a:bodyPr>
          <a:lstStyle/>
          <a:p>
            <a:r>
              <a:rPr lang="ru-RU" dirty="0"/>
              <a:t>Москва - 2014</a:t>
            </a:r>
          </a:p>
        </p:txBody>
      </p:sp>
    </p:spTree>
    <p:extLst>
      <p:ext uri="{BB962C8B-B14F-4D97-AF65-F5344CB8AC3E}">
        <p14:creationId xmlns="" xmlns:p14="http://schemas.microsoft.com/office/powerpoint/2010/main" val="2774795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2438401"/>
            <a:ext cx="6400800" cy="2718792"/>
          </a:xfrm>
        </p:spPr>
        <p:txBody>
          <a:bodyPr/>
          <a:lstStyle/>
          <a:p>
            <a:pPr indent="0" algn="just">
              <a:buNone/>
            </a:pPr>
            <a:r>
              <a:rPr lang="ru-RU" i="1" dirty="0" smtClean="0">
                <a:latin typeface="Garamond" pitchFamily="18" charset="0"/>
              </a:rPr>
              <a:t>Исходя </a:t>
            </a:r>
            <a:r>
              <a:rPr lang="ru-RU" i="1" dirty="0">
                <a:latin typeface="Garamond" pitchFamily="18" charset="0"/>
              </a:rPr>
              <a:t>из вышенаписанного, можно сделать вывод, что Евгений Онегин соблюдает только </a:t>
            </a:r>
            <a:r>
              <a:rPr lang="ru-RU" i="1" dirty="0" smtClean="0">
                <a:latin typeface="Garamond" pitchFamily="18" charset="0"/>
              </a:rPr>
              <a:t>четыре канона </a:t>
            </a:r>
            <a:r>
              <a:rPr lang="ru-RU" i="1" dirty="0">
                <a:latin typeface="Garamond" pitchFamily="18" charset="0"/>
              </a:rPr>
              <a:t>дендизма из </a:t>
            </a:r>
            <a:r>
              <a:rPr lang="ru-RU" i="1" dirty="0" smtClean="0">
                <a:latin typeface="Garamond" pitchFamily="18" charset="0"/>
              </a:rPr>
              <a:t>пяти, </a:t>
            </a:r>
            <a:r>
              <a:rPr lang="ru-RU" i="1" dirty="0">
                <a:latin typeface="Garamond" pitchFamily="18" charset="0"/>
              </a:rPr>
              <a:t>что является </a:t>
            </a:r>
            <a:r>
              <a:rPr lang="ru-RU" i="1" dirty="0" smtClean="0">
                <a:latin typeface="Garamond" pitchFamily="18" charset="0"/>
              </a:rPr>
              <a:t> </a:t>
            </a:r>
            <a:r>
              <a:rPr lang="ru-RU" i="1" dirty="0">
                <a:latin typeface="Garamond" pitchFamily="18" charset="0"/>
              </a:rPr>
              <a:t>отклонением от самого понятия </a:t>
            </a:r>
            <a:r>
              <a:rPr lang="ru-RU" i="1" dirty="0" smtClean="0">
                <a:latin typeface="Garamond" pitchFamily="18" charset="0"/>
              </a:rPr>
              <a:t>дендизма, </a:t>
            </a:r>
            <a:r>
              <a:rPr lang="ru-RU" i="1" dirty="0">
                <a:latin typeface="Garamond" pitchFamily="18" charset="0"/>
              </a:rPr>
              <a:t>поэтому  назвать  главного героя истинным дендистом мы не можем из-за </a:t>
            </a:r>
            <a:r>
              <a:rPr lang="ru-RU" i="1" dirty="0" smtClean="0">
                <a:latin typeface="Garamond" pitchFamily="18" charset="0"/>
              </a:rPr>
              <a:t>несоблюдения </a:t>
            </a:r>
            <a:r>
              <a:rPr lang="ru-RU" i="1" dirty="0">
                <a:latin typeface="Garamond" pitchFamily="18" charset="0"/>
              </a:rPr>
              <a:t>одного из </a:t>
            </a:r>
            <a:r>
              <a:rPr lang="ru-RU" i="1" dirty="0" smtClean="0">
                <a:latin typeface="Garamond" pitchFamily="18" charset="0"/>
              </a:rPr>
              <a:t>поведенческих канонов.</a:t>
            </a:r>
            <a:endParaRPr lang="ru-RU" i="1" dirty="0">
              <a:latin typeface="Garamond" pitchFamily="18" charset="0"/>
            </a:endParaRPr>
          </a:p>
          <a:p>
            <a:endParaRPr lang="ru-RU" dirty="0"/>
          </a:p>
        </p:txBody>
      </p:sp>
    </p:spTree>
    <p:extLst>
      <p:ext uri="{BB962C8B-B14F-4D97-AF65-F5344CB8AC3E}">
        <p14:creationId xmlns="" xmlns:p14="http://schemas.microsoft.com/office/powerpoint/2010/main" val="124632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ru-RU" dirty="0" smtClean="0">
                <a:latin typeface="Garamond" panose="02020404030301010803" pitchFamily="18" charset="0"/>
              </a:rPr>
              <a:t>Источники и литература</a:t>
            </a:r>
            <a:endParaRPr lang="ru-RU" dirty="0">
              <a:latin typeface="Garamond" panose="02020404030301010803" pitchFamily="18" charset="0"/>
            </a:endParaRPr>
          </a:p>
        </p:txBody>
      </p:sp>
      <p:sp>
        <p:nvSpPr>
          <p:cNvPr id="3" name="Объект 2"/>
          <p:cNvSpPr>
            <a:spLocks noGrp="1"/>
          </p:cNvSpPr>
          <p:nvPr>
            <p:ph idx="1"/>
          </p:nvPr>
        </p:nvSpPr>
        <p:spPr>
          <a:xfrm>
            <a:off x="1331640" y="2420888"/>
            <a:ext cx="6400800" cy="3048001"/>
          </a:xfrm>
        </p:spPr>
        <p:txBody>
          <a:bodyPr>
            <a:normAutofit fontScale="85000" lnSpcReduction="20000"/>
          </a:bodyPr>
          <a:lstStyle/>
          <a:p>
            <a:pPr marL="125730" indent="-400050">
              <a:buFont typeface="+mj-lt"/>
              <a:buAutoNum type="romanUcPeriod"/>
            </a:pPr>
            <a:r>
              <a:rPr lang="ru-RU" dirty="0">
                <a:latin typeface="Garamond" panose="02020404030301010803" pitchFamily="18" charset="0"/>
              </a:rPr>
              <a:t>Новый словарь русского языка. </a:t>
            </a:r>
            <a:r>
              <a:rPr lang="ru-RU" dirty="0" smtClean="0">
                <a:latin typeface="Garamond" panose="02020404030301010803" pitchFamily="18" charset="0"/>
              </a:rPr>
              <a:t>Толково-словообразовательный. Т.Ф</a:t>
            </a:r>
            <a:r>
              <a:rPr lang="ru-RU" dirty="0">
                <a:latin typeface="Garamond" panose="02020404030301010803" pitchFamily="18" charset="0"/>
              </a:rPr>
              <a:t>. </a:t>
            </a:r>
            <a:r>
              <a:rPr lang="ru-RU" dirty="0" smtClean="0">
                <a:latin typeface="Garamond" panose="02020404030301010803" pitchFamily="18" charset="0"/>
              </a:rPr>
              <a:t>Ефремовой - М</a:t>
            </a:r>
            <a:r>
              <a:rPr lang="ru-RU" dirty="0">
                <a:latin typeface="Garamond" panose="02020404030301010803" pitchFamily="18" charset="0"/>
              </a:rPr>
              <a:t>.: </a:t>
            </a:r>
            <a:r>
              <a:rPr lang="ru-RU" dirty="0" smtClean="0">
                <a:latin typeface="Garamond" panose="02020404030301010803" pitchFamily="18" charset="0"/>
              </a:rPr>
              <a:t>Издательство  «Русский язык», 2000 г.</a:t>
            </a:r>
          </a:p>
          <a:p>
            <a:pPr marL="125730" indent="-400050">
              <a:buFont typeface="+mj-lt"/>
              <a:buAutoNum type="romanUcPeriod"/>
            </a:pPr>
            <a:r>
              <a:rPr lang="ru-RU" dirty="0" smtClean="0">
                <a:latin typeface="Garamond" panose="02020404030301010803" pitchFamily="18" charset="0"/>
              </a:rPr>
              <a:t>В.И. Даль. Толковый словообразовательный словарь живого великорусского языка.  - М.: Издательство  «</a:t>
            </a:r>
            <a:r>
              <a:rPr lang="ru-RU" dirty="0" err="1" smtClean="0">
                <a:latin typeface="Garamond" panose="02020404030301010803" pitchFamily="18" charset="0"/>
              </a:rPr>
              <a:t>Эксмо</a:t>
            </a:r>
            <a:r>
              <a:rPr lang="ru-RU" dirty="0" smtClean="0">
                <a:latin typeface="Garamond" panose="02020404030301010803" pitchFamily="18" charset="0"/>
              </a:rPr>
              <a:t>», </a:t>
            </a:r>
            <a:r>
              <a:rPr lang="ru-RU" dirty="0">
                <a:latin typeface="Garamond" panose="02020404030301010803" pitchFamily="18" charset="0"/>
              </a:rPr>
              <a:t>2010 г</a:t>
            </a:r>
            <a:r>
              <a:rPr lang="ru-RU" dirty="0" smtClean="0">
                <a:latin typeface="Garamond" panose="02020404030301010803" pitchFamily="18" charset="0"/>
              </a:rPr>
              <a:t>.</a:t>
            </a:r>
          </a:p>
          <a:p>
            <a:pPr marL="125730" indent="-400050">
              <a:buFont typeface="+mj-lt"/>
              <a:buAutoNum type="romanUcPeriod"/>
            </a:pPr>
            <a:r>
              <a:rPr lang="ru-RU" dirty="0">
                <a:latin typeface="Garamond" panose="02020404030301010803" pitchFamily="18" charset="0"/>
              </a:rPr>
              <a:t>Д.Н. Ушаков. Большой толковый словарь современного русского языка</a:t>
            </a:r>
            <a:r>
              <a:rPr lang="ru-RU" dirty="0" smtClean="0">
                <a:latin typeface="Garamond" panose="02020404030301010803" pitchFamily="18" charset="0"/>
              </a:rPr>
              <a:t>. – М.: </a:t>
            </a:r>
            <a:r>
              <a:rPr lang="ru-RU" dirty="0">
                <a:latin typeface="Garamond" panose="02020404030301010803" pitchFamily="18" charset="0"/>
              </a:rPr>
              <a:t>Издательство  </a:t>
            </a:r>
            <a:r>
              <a:rPr lang="ru-RU" dirty="0" smtClean="0">
                <a:latin typeface="Garamond" panose="02020404030301010803" pitchFamily="18" charset="0"/>
              </a:rPr>
              <a:t>«Альта-</a:t>
            </a:r>
            <a:r>
              <a:rPr lang="ru-RU" dirty="0" err="1" smtClean="0">
                <a:latin typeface="Garamond" panose="02020404030301010803" pitchFamily="18" charset="0"/>
              </a:rPr>
              <a:t>Принт</a:t>
            </a:r>
            <a:r>
              <a:rPr lang="ru-RU" dirty="0" smtClean="0">
                <a:latin typeface="Garamond" panose="02020404030301010803" pitchFamily="18" charset="0"/>
              </a:rPr>
              <a:t>», </a:t>
            </a:r>
            <a:r>
              <a:rPr lang="ru-RU" dirty="0">
                <a:latin typeface="Garamond" panose="02020404030301010803" pitchFamily="18" charset="0"/>
              </a:rPr>
              <a:t>2005 г.</a:t>
            </a:r>
          </a:p>
          <a:p>
            <a:pPr marL="125730" indent="-400050">
              <a:buFont typeface="+mj-lt"/>
              <a:buAutoNum type="romanUcPeriod"/>
            </a:pPr>
            <a:r>
              <a:rPr lang="ru-RU" dirty="0" smtClean="0">
                <a:latin typeface="Garamond" panose="02020404030301010803" pitchFamily="18" charset="0"/>
              </a:rPr>
              <a:t>Жюль </a:t>
            </a:r>
            <a:r>
              <a:rPr lang="ru-RU" dirty="0" err="1" smtClean="0">
                <a:latin typeface="Garamond" panose="02020404030301010803" pitchFamily="18" charset="0"/>
              </a:rPr>
              <a:t>Барбе</a:t>
            </a:r>
            <a:r>
              <a:rPr lang="ru-RU" dirty="0" smtClean="0">
                <a:latin typeface="Garamond" panose="02020404030301010803" pitchFamily="18" charset="0"/>
              </a:rPr>
              <a:t> д</a:t>
            </a:r>
            <a:r>
              <a:rPr lang="en-US" dirty="0" smtClean="0">
                <a:latin typeface="Garamond" panose="02020404030301010803" pitchFamily="18" charset="0"/>
              </a:rPr>
              <a:t>`</a:t>
            </a:r>
            <a:r>
              <a:rPr lang="ru-RU" dirty="0" err="1" smtClean="0">
                <a:latin typeface="Garamond" panose="02020404030301010803" pitchFamily="18" charset="0"/>
              </a:rPr>
              <a:t>Оревильи</a:t>
            </a:r>
            <a:r>
              <a:rPr lang="ru-RU" dirty="0" smtClean="0">
                <a:latin typeface="Garamond" panose="02020404030301010803" pitchFamily="18" charset="0"/>
              </a:rPr>
              <a:t>. «О дендизме и Джордже </a:t>
            </a:r>
            <a:r>
              <a:rPr lang="ru-RU" dirty="0" err="1" smtClean="0">
                <a:latin typeface="Garamond" panose="02020404030301010803" pitchFamily="18" charset="0"/>
              </a:rPr>
              <a:t>Браммелле</a:t>
            </a:r>
            <a:r>
              <a:rPr lang="ru-RU" dirty="0" smtClean="0">
                <a:latin typeface="Garamond" panose="02020404030301010803" pitchFamily="18" charset="0"/>
              </a:rPr>
              <a:t>». - </a:t>
            </a:r>
            <a:r>
              <a:rPr lang="ru-RU" dirty="0" err="1" smtClean="0">
                <a:latin typeface="Garamond" panose="02020404030301010803" pitchFamily="18" charset="0"/>
              </a:rPr>
              <a:t>М.:Издательство</a:t>
            </a:r>
            <a:r>
              <a:rPr lang="ru-RU" dirty="0" smtClean="0">
                <a:latin typeface="Garamond" panose="02020404030301010803" pitchFamily="18" charset="0"/>
              </a:rPr>
              <a:t> «Независимая Газета», 2000 г.</a:t>
            </a:r>
          </a:p>
          <a:p>
            <a:pPr marL="125730" indent="-400050">
              <a:buFont typeface="+mj-lt"/>
              <a:buAutoNum type="romanUcPeriod"/>
            </a:pPr>
            <a:r>
              <a:rPr lang="ru-RU" dirty="0" smtClean="0">
                <a:latin typeface="Garamond" panose="02020404030301010803" pitchFamily="18" charset="0"/>
              </a:rPr>
              <a:t>А.С</a:t>
            </a:r>
            <a:r>
              <a:rPr lang="ru-RU" dirty="0">
                <a:latin typeface="Garamond" panose="02020404030301010803" pitchFamily="18" charset="0"/>
              </a:rPr>
              <a:t>. </a:t>
            </a:r>
            <a:r>
              <a:rPr lang="ru-RU" dirty="0" smtClean="0">
                <a:latin typeface="Garamond" panose="02020404030301010803" pitchFamily="18" charset="0"/>
              </a:rPr>
              <a:t>Пушкин. «Евгений Онегин». –М.: Издательство «Правда» ,1969 г.</a:t>
            </a:r>
          </a:p>
          <a:p>
            <a:pPr marL="125730" indent="-400050">
              <a:buFont typeface="+mj-lt"/>
              <a:buAutoNum type="romanUcPeriod"/>
            </a:pPr>
            <a:endParaRPr lang="ru-RU" dirty="0">
              <a:latin typeface="Garamond" panose="02020404030301010803" pitchFamily="18" charset="0"/>
            </a:endParaRPr>
          </a:p>
        </p:txBody>
      </p:sp>
    </p:spTree>
    <p:extLst>
      <p:ext uri="{BB962C8B-B14F-4D97-AF65-F5344CB8AC3E}">
        <p14:creationId xmlns="" xmlns:p14="http://schemas.microsoft.com/office/powerpoint/2010/main" val="2478357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2060849"/>
            <a:ext cx="6400800" cy="1728192"/>
          </a:xfrm>
        </p:spPr>
        <p:txBody>
          <a:bodyPr>
            <a:noAutofit/>
          </a:bodyPr>
          <a:lstStyle/>
          <a:p>
            <a:pPr indent="0" algn="just">
              <a:buNone/>
            </a:pPr>
            <a:r>
              <a:rPr lang="ru-RU" i="1" dirty="0">
                <a:latin typeface="Garamond" pitchFamily="18" charset="0"/>
              </a:rPr>
              <a:t>Во время, описываемое А.С. Пушкиным в “Евгении Онегине”, стиль одежды "</a:t>
            </a:r>
            <a:r>
              <a:rPr lang="ru-RU" i="1" dirty="0" err="1">
                <a:latin typeface="Garamond" pitchFamily="18" charset="0"/>
              </a:rPr>
              <a:t>Dandy</a:t>
            </a:r>
            <a:r>
              <a:rPr lang="ru-RU" i="1" dirty="0">
                <a:latin typeface="Garamond" pitchFamily="18" charset="0"/>
              </a:rPr>
              <a:t>" являлся самым популярным стилем, причем данный стиль представлял собой не просто подбор “красивых вещичек”, а имел определенный смысл, которым наделили его создатели.</a:t>
            </a:r>
          </a:p>
        </p:txBody>
      </p:sp>
      <p:sp>
        <p:nvSpPr>
          <p:cNvPr id="2" name="Прямоугольник 1"/>
          <p:cNvSpPr/>
          <p:nvPr/>
        </p:nvSpPr>
        <p:spPr>
          <a:xfrm>
            <a:off x="1403648" y="3501008"/>
            <a:ext cx="6696744" cy="1077218"/>
          </a:xfrm>
          <a:prstGeom prst="rect">
            <a:avLst/>
          </a:prstGeom>
        </p:spPr>
        <p:txBody>
          <a:bodyPr wrap="square">
            <a:spAutoFit/>
          </a:bodyPr>
          <a:lstStyle/>
          <a:p>
            <a:endParaRPr lang="ru-RU" sz="1600" dirty="0"/>
          </a:p>
          <a:p>
            <a:r>
              <a:rPr lang="ru-RU" sz="1600" i="1" dirty="0">
                <a:latin typeface="Garamond" pitchFamily="18" charset="0"/>
              </a:rPr>
              <a:t>ДЕНДИ́ЗМ дэ, дендизма, мн. нет, ·муж. - образ жизни и поведения денди, стремление быть денди.</a:t>
            </a:r>
          </a:p>
          <a:p>
            <a:r>
              <a:rPr lang="ru-RU" sz="1600" i="1" dirty="0">
                <a:latin typeface="Garamond" pitchFamily="18" charset="0"/>
              </a:rPr>
              <a:t>(</a:t>
            </a:r>
            <a:r>
              <a:rPr lang="ru-RU" sz="1200" i="1" dirty="0">
                <a:latin typeface="Garamond" pitchFamily="18" charset="0"/>
              </a:rPr>
              <a:t>Большой толковый словарь современного русского языка Д.Н. Ушакова</a:t>
            </a:r>
            <a:r>
              <a:rPr lang="ru-RU" sz="1600" i="1" dirty="0">
                <a:latin typeface="Garamond" pitchFamily="18" charset="0"/>
              </a:rPr>
              <a:t>) </a:t>
            </a:r>
          </a:p>
        </p:txBody>
      </p:sp>
      <p:sp>
        <p:nvSpPr>
          <p:cNvPr id="6" name="Прямоугольник 5"/>
          <p:cNvSpPr/>
          <p:nvPr/>
        </p:nvSpPr>
        <p:spPr>
          <a:xfrm>
            <a:off x="1403648" y="4653136"/>
            <a:ext cx="6480720" cy="584775"/>
          </a:xfrm>
          <a:prstGeom prst="rect">
            <a:avLst/>
          </a:prstGeom>
        </p:spPr>
        <p:txBody>
          <a:bodyPr wrap="square">
            <a:spAutoFit/>
          </a:bodyPr>
          <a:lstStyle/>
          <a:p>
            <a:r>
              <a:rPr lang="ru-RU" sz="1600" i="1" dirty="0">
                <a:latin typeface="Garamond" pitchFamily="18" charset="0"/>
              </a:rPr>
              <a:t>ДЕНДИЗМ -м. устар. Изысканность, щегольство. </a:t>
            </a:r>
          </a:p>
          <a:p>
            <a:r>
              <a:rPr lang="ru-RU" sz="1600" i="1" dirty="0">
                <a:latin typeface="Garamond" pitchFamily="18" charset="0"/>
              </a:rPr>
              <a:t>(</a:t>
            </a:r>
            <a:r>
              <a:rPr lang="ru-RU" sz="1200" i="1" dirty="0">
                <a:latin typeface="Garamond" pitchFamily="18" charset="0"/>
              </a:rPr>
              <a:t>Новый словарь русского языка. Толково-словообразовательный</a:t>
            </a:r>
            <a:r>
              <a:rPr lang="ru-RU" sz="1200" i="1" dirty="0" smtClean="0">
                <a:latin typeface="Garamond" pitchFamily="18" charset="0"/>
              </a:rPr>
              <a:t>. </a:t>
            </a:r>
            <a:r>
              <a:rPr lang="ru-RU" sz="1200" i="1" dirty="0">
                <a:latin typeface="Garamond" pitchFamily="18" charset="0"/>
              </a:rPr>
              <a:t>Т.Ф. Ефремовой</a:t>
            </a:r>
            <a:r>
              <a:rPr lang="ru-RU" sz="1600" i="1" dirty="0">
                <a:latin typeface="Garamond" pitchFamily="18" charset="0"/>
              </a:rPr>
              <a:t>) </a:t>
            </a:r>
          </a:p>
        </p:txBody>
      </p:sp>
    </p:spTree>
    <p:extLst>
      <p:ext uri="{BB962C8B-B14F-4D97-AF65-F5344CB8AC3E}">
        <p14:creationId xmlns="" xmlns:p14="http://schemas.microsoft.com/office/powerpoint/2010/main" val="155382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2438400"/>
            <a:ext cx="6440760" cy="3294856"/>
          </a:xfrm>
        </p:spPr>
        <p:txBody>
          <a:bodyPr>
            <a:normAutofit/>
          </a:bodyPr>
          <a:lstStyle/>
          <a:p>
            <a:pPr indent="0" algn="just">
              <a:buNone/>
            </a:pPr>
            <a:r>
              <a:rPr lang="ru-RU" sz="1600" i="1" dirty="0">
                <a:latin typeface="Garamond" pitchFamily="18" charset="0"/>
              </a:rPr>
              <a:t>Сущность дендизма в большинстве источников описывается как “исчезновение метеора”, “электрический заряд”, “игра опала”, рождающаяся “из сочетания оттенков спектра”. Все эти эпитеты, при помощи которых дано описание данного стиля, представляют собой прямое сравнение с силой, мощью, грозой, непокорной и неподвластной. Удивительно, что именно так трактуется настоящее значение дендизма, а за привычной ему характеристикой “аккуратный” или “щеголь” подразумевается совсем иное.</a:t>
            </a:r>
          </a:p>
        </p:txBody>
      </p:sp>
      <p:sp>
        <p:nvSpPr>
          <p:cNvPr id="2" name="TextBox 1"/>
          <p:cNvSpPr txBox="1"/>
          <p:nvPr/>
        </p:nvSpPr>
        <p:spPr>
          <a:xfrm>
            <a:off x="2411760" y="1366608"/>
            <a:ext cx="3770584" cy="646331"/>
          </a:xfrm>
          <a:prstGeom prst="rect">
            <a:avLst/>
          </a:prstGeom>
          <a:noFill/>
        </p:spPr>
        <p:txBody>
          <a:bodyPr wrap="none" rtlCol="0">
            <a:spAutoFit/>
          </a:bodyPr>
          <a:lstStyle/>
          <a:p>
            <a:r>
              <a:rPr lang="ru-RU" sz="3600" dirty="0">
                <a:latin typeface="Monotype Corsiva" panose="03010101010201010101" pitchFamily="66" charset="0"/>
              </a:rPr>
              <a:t>Сущность Дендизма</a:t>
            </a:r>
            <a:endParaRPr lang="ru-RU" sz="3600" dirty="0"/>
          </a:p>
        </p:txBody>
      </p:sp>
    </p:spTree>
    <p:extLst>
      <p:ext uri="{BB962C8B-B14F-4D97-AF65-F5344CB8AC3E}">
        <p14:creationId xmlns="" xmlns:p14="http://schemas.microsoft.com/office/powerpoint/2010/main" val="657635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35696" y="1052736"/>
            <a:ext cx="3312368" cy="4819848"/>
          </a:xfrm>
          <a:prstGeom prst="rect">
            <a:avLst/>
          </a:prstGeom>
          <a:noFill/>
          <a:ln>
            <a:noFill/>
          </a:ln>
          <a:effectLst>
            <a:outerShdw dist="35921" dir="2700000" algn="ctr" rotWithShape="0">
              <a:schemeClr val="bg2"/>
            </a:outerShdw>
            <a:softEdge rad="317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4427984" y="1196752"/>
            <a:ext cx="4906938" cy="3048001"/>
          </a:xfrm>
        </p:spPr>
        <p:txBody>
          <a:bodyPr>
            <a:normAutofit/>
          </a:bodyPr>
          <a:lstStyle/>
          <a:p>
            <a:pPr indent="0">
              <a:buNone/>
            </a:pPr>
            <a:r>
              <a:rPr lang="ru-RU" sz="3600" i="1" dirty="0" smtClean="0">
                <a:latin typeface="Garamond" pitchFamily="18" charset="0"/>
              </a:rPr>
              <a:t>ПРИНЦИПЫ ДЕНДИЗМА</a:t>
            </a:r>
            <a:endParaRPr lang="ru-RU" sz="3600" i="1" dirty="0">
              <a:latin typeface="Garamond" pitchFamily="18" charset="0"/>
            </a:endParaRPr>
          </a:p>
        </p:txBody>
      </p:sp>
      <p:sp>
        <p:nvSpPr>
          <p:cNvPr id="4" name="Прямоугольник 3"/>
          <p:cNvSpPr/>
          <p:nvPr/>
        </p:nvSpPr>
        <p:spPr>
          <a:xfrm>
            <a:off x="5220072" y="3429000"/>
            <a:ext cx="2880320" cy="1200329"/>
          </a:xfrm>
          <a:prstGeom prst="rect">
            <a:avLst/>
          </a:prstGeom>
        </p:spPr>
        <p:txBody>
          <a:bodyPr wrap="square">
            <a:spAutoFit/>
          </a:bodyPr>
          <a:lstStyle/>
          <a:p>
            <a:pPr algn="just"/>
            <a:r>
              <a:rPr lang="ru-RU" i="1" dirty="0" smtClean="0">
                <a:latin typeface="+mj-lt"/>
              </a:rPr>
              <a:t>Как и любой стиль, «Денди» имеет несколько принципов, которым необходимо следовать</a:t>
            </a:r>
            <a:endParaRPr lang="ru-RU" i="1" dirty="0">
              <a:latin typeface="+mj-lt"/>
            </a:endParaRPr>
          </a:p>
        </p:txBody>
      </p:sp>
    </p:spTree>
    <p:extLst>
      <p:ext uri="{BB962C8B-B14F-4D97-AF65-F5344CB8AC3E}">
        <p14:creationId xmlns="" xmlns:p14="http://schemas.microsoft.com/office/powerpoint/2010/main" val="73206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I </a:t>
            </a:r>
            <a:r>
              <a:rPr lang="ru-RU" sz="3200" i="1" dirty="0">
                <a:latin typeface="Garamond" pitchFamily="18" charset="0"/>
              </a:rPr>
              <a:t>принцип Дендизма</a:t>
            </a:r>
          </a:p>
        </p:txBody>
      </p:sp>
      <p:sp>
        <p:nvSpPr>
          <p:cNvPr id="3" name="Объект 2"/>
          <p:cNvSpPr>
            <a:spLocks noGrp="1"/>
          </p:cNvSpPr>
          <p:nvPr>
            <p:ph idx="1"/>
          </p:nvPr>
        </p:nvSpPr>
        <p:spPr>
          <a:xfrm>
            <a:off x="827584" y="2132856"/>
            <a:ext cx="7416824" cy="3744416"/>
          </a:xfrm>
        </p:spPr>
        <p:txBody>
          <a:bodyPr>
            <a:noAutofit/>
          </a:bodyPr>
          <a:lstStyle/>
          <a:p>
            <a:pPr indent="0" algn="just">
              <a:buNone/>
            </a:pPr>
            <a:r>
              <a:rPr lang="ru-RU" sz="1600" i="1" dirty="0" smtClean="0">
                <a:latin typeface="Garamond" pitchFamily="18" charset="0"/>
              </a:rPr>
              <a:t>«</a:t>
            </a:r>
            <a:r>
              <a:rPr lang="ru-RU" sz="1600" b="1" i="1" dirty="0">
                <a:latin typeface="Garamond" pitchFamily="18" charset="0"/>
              </a:rPr>
              <a:t>З</a:t>
            </a:r>
            <a:r>
              <a:rPr lang="ru-RU" sz="1600" b="1" i="1" dirty="0" smtClean="0">
                <a:latin typeface="Garamond" pitchFamily="18" charset="0"/>
              </a:rPr>
              <a:t>аметная </a:t>
            </a:r>
            <a:r>
              <a:rPr lang="ru-RU" sz="1600" b="1" i="1" dirty="0">
                <a:latin typeface="Garamond" pitchFamily="18" charset="0"/>
              </a:rPr>
              <a:t>незаметность</a:t>
            </a:r>
            <a:r>
              <a:rPr lang="ru-RU" sz="1600" i="1" dirty="0">
                <a:latin typeface="Garamond" pitchFamily="18" charset="0"/>
              </a:rPr>
              <a:t>». Костюм не должен привлекать внимание к владельцу, но обязан соответствовать самым строгим требованиям. Костюмы «</a:t>
            </a:r>
            <a:r>
              <a:rPr lang="ru-RU" sz="1600" i="1" dirty="0" err="1">
                <a:latin typeface="Garamond" pitchFamily="18" charset="0"/>
              </a:rPr>
              <a:t>Dandy</a:t>
            </a:r>
            <a:r>
              <a:rPr lang="ru-RU" sz="1600" i="1" dirty="0">
                <a:latin typeface="Garamond" pitchFamily="18" charset="0"/>
              </a:rPr>
              <a:t>» отличает в первую очередь хороший крой и благородство ткани; швы не скрыты и подчеркивают конструктивные линии, тело клиента «строится» с помощью незаметных толщинок, солидной подкладки, системы мелких вытачек, а искусство портного подчеркивают видимые швы и сбалансированные пропорции. Французский хроникер 1811 года писал: «...пусть ваш фрак великолепно сидит, пусть ваша шляпа — чудо легкости и ваше белье ослепительно бело, а сапоги сверкают как черное дерево, но, если ваши брюки неудачны, морщат на коленях и наверху, вы погибший человек. У вас все равно вид провинциального свертка, который можно только что сдать в почтовый дилижанс...»</a:t>
            </a:r>
          </a:p>
        </p:txBody>
      </p:sp>
    </p:spTree>
    <p:extLst>
      <p:ext uri="{BB962C8B-B14F-4D97-AF65-F5344CB8AC3E}">
        <p14:creationId xmlns="" xmlns:p14="http://schemas.microsoft.com/office/powerpoint/2010/main" val="450130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II</a:t>
            </a:r>
            <a:r>
              <a:rPr lang="ru-RU" dirty="0"/>
              <a:t> </a:t>
            </a:r>
            <a:r>
              <a:rPr lang="ru-RU" i="1" dirty="0">
                <a:latin typeface="Garamond" pitchFamily="18" charset="0"/>
              </a:rPr>
              <a:t>принцип Дендизма</a:t>
            </a:r>
          </a:p>
        </p:txBody>
      </p:sp>
      <p:sp>
        <p:nvSpPr>
          <p:cNvPr id="3" name="Объект 2"/>
          <p:cNvSpPr>
            <a:spLocks noGrp="1"/>
          </p:cNvSpPr>
          <p:nvPr>
            <p:ph idx="1"/>
          </p:nvPr>
        </p:nvSpPr>
        <p:spPr/>
        <p:txBody>
          <a:bodyPr>
            <a:normAutofit/>
          </a:bodyPr>
          <a:lstStyle/>
          <a:p>
            <a:pPr indent="0" algn="just">
              <a:buNone/>
            </a:pPr>
            <a:r>
              <a:rPr lang="ru-RU" sz="1600" i="1" dirty="0" smtClean="0">
                <a:latin typeface="Garamond" pitchFamily="18" charset="0"/>
              </a:rPr>
              <a:t>«</a:t>
            </a:r>
            <a:r>
              <a:rPr lang="ru-RU" sz="1600" b="1" i="1" dirty="0" smtClean="0">
                <a:latin typeface="Garamond" pitchFamily="18" charset="0"/>
              </a:rPr>
              <a:t>Сила </a:t>
            </a:r>
            <a:r>
              <a:rPr lang="ru-RU" sz="1600" b="1" i="1" dirty="0">
                <a:latin typeface="Garamond" pitchFamily="18" charset="0"/>
              </a:rPr>
              <a:t>детали</a:t>
            </a:r>
            <a:r>
              <a:rPr lang="ru-RU" sz="1600" i="1" dirty="0">
                <a:latin typeface="Garamond" pitchFamily="18" charset="0"/>
              </a:rPr>
              <a:t>». На минималистском фоне костюма должна присутствовать хотя бы одна знаковая деталь. Иногда она может быть тайной, например подкладка из цветного шелка на пиджаке или вышивка на отвороте манжета, которая может быть обнаружена, только если сам владелец захочет ее показать. Важнейшая символическая нагрузка в стиле денди падает на аксессуары: монокль, лорнет, трость, табакерки и др. </a:t>
            </a:r>
          </a:p>
        </p:txBody>
      </p:sp>
    </p:spTree>
    <p:extLst>
      <p:ext uri="{BB962C8B-B14F-4D97-AF65-F5344CB8AC3E}">
        <p14:creationId xmlns="" xmlns:p14="http://schemas.microsoft.com/office/powerpoint/2010/main" val="181401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i="1" dirty="0" smtClean="0">
                <a:latin typeface="Garamond" pitchFamily="18" charset="0"/>
              </a:rPr>
              <a:t>III</a:t>
            </a:r>
            <a:r>
              <a:rPr lang="ru-RU" i="1" dirty="0">
                <a:latin typeface="Garamond" pitchFamily="18" charset="0"/>
              </a:rPr>
              <a:t> принцип Дендизма </a:t>
            </a:r>
          </a:p>
        </p:txBody>
      </p:sp>
      <p:sp>
        <p:nvSpPr>
          <p:cNvPr id="3" name="Объект 2"/>
          <p:cNvSpPr>
            <a:spLocks noGrp="1"/>
          </p:cNvSpPr>
          <p:nvPr>
            <p:ph idx="1"/>
          </p:nvPr>
        </p:nvSpPr>
        <p:spPr/>
        <p:txBody>
          <a:bodyPr>
            <a:normAutofit/>
          </a:bodyPr>
          <a:lstStyle/>
          <a:p>
            <a:pPr indent="0" algn="just">
              <a:buNone/>
            </a:pPr>
            <a:r>
              <a:rPr lang="ru-RU" sz="1600" i="1" dirty="0" smtClean="0">
                <a:latin typeface="Garamond" pitchFamily="18" charset="0"/>
              </a:rPr>
              <a:t> «</a:t>
            </a:r>
            <a:r>
              <a:rPr lang="ru-RU" sz="1600" b="1" i="1" dirty="0" smtClean="0">
                <a:latin typeface="Garamond" pitchFamily="18" charset="0"/>
              </a:rPr>
              <a:t>Продуманная небрежность</a:t>
            </a:r>
            <a:r>
              <a:rPr lang="ru-RU" sz="1600" i="1" dirty="0" smtClean="0">
                <a:latin typeface="Garamond" pitchFamily="18" charset="0"/>
              </a:rPr>
              <a:t>». </a:t>
            </a:r>
            <a:r>
              <a:rPr lang="ru-RU" sz="1600" i="1" dirty="0">
                <a:latin typeface="Garamond" pitchFamily="18" charset="0"/>
              </a:rPr>
              <a:t>Денди должен уметь нарушать канон. Ведь он не манекен, а владеющий собой </a:t>
            </a:r>
            <a:r>
              <a:rPr lang="ru-RU" sz="1600" i="1" dirty="0" err="1">
                <a:latin typeface="Garamond" pitchFamily="18" charset="0"/>
              </a:rPr>
              <a:t>master</a:t>
            </a:r>
            <a:r>
              <a:rPr lang="ru-RU" sz="1600" i="1" dirty="0">
                <a:latin typeface="Garamond" pitchFamily="18" charset="0"/>
              </a:rPr>
              <a:t> </a:t>
            </a:r>
            <a:r>
              <a:rPr lang="ru-RU" sz="1600" i="1" dirty="0" err="1">
                <a:latin typeface="Garamond" pitchFamily="18" charset="0"/>
              </a:rPr>
              <a:t>of</a:t>
            </a:r>
            <a:r>
              <a:rPr lang="ru-RU" sz="1600" i="1" dirty="0">
                <a:latin typeface="Garamond" pitchFamily="18" charset="0"/>
              </a:rPr>
              <a:t> </a:t>
            </a:r>
            <a:r>
              <a:rPr lang="ru-RU" sz="1600" i="1" dirty="0" err="1">
                <a:latin typeface="Garamond" pitchFamily="18" charset="0"/>
              </a:rPr>
              <a:t>the</a:t>
            </a:r>
            <a:r>
              <a:rPr lang="ru-RU" sz="1600" i="1" dirty="0">
                <a:latin typeface="Garamond" pitchFamily="18" charset="0"/>
              </a:rPr>
              <a:t> </a:t>
            </a:r>
            <a:r>
              <a:rPr lang="ru-RU" sz="1600" i="1" dirty="0" err="1">
                <a:latin typeface="Garamond" pitchFamily="18" charset="0"/>
              </a:rPr>
              <a:t>game</a:t>
            </a:r>
            <a:r>
              <a:rPr lang="ru-RU" sz="1600" i="1" dirty="0">
                <a:latin typeface="Garamond" pitchFamily="18" charset="0"/>
              </a:rPr>
              <a:t> (букв. «мастер игры»). Наряд денди может сочетать яркий трикотажный галстук со строгим классическим костюмом. Этот костюм для современников нес на себе признаки непредсказуемости и иронии, которыми вообще была пропитана эпоха.</a:t>
            </a:r>
          </a:p>
        </p:txBody>
      </p:sp>
    </p:spTree>
    <p:extLst>
      <p:ext uri="{BB962C8B-B14F-4D97-AF65-F5344CB8AC3E}">
        <p14:creationId xmlns="" xmlns:p14="http://schemas.microsoft.com/office/powerpoint/2010/main" val="3037121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618</TotalTime>
  <Words>2018</Words>
  <Application>Microsoft Office PowerPoint</Application>
  <PresentationFormat>Экран (4:3)</PresentationFormat>
  <Paragraphs>168</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Кутюр</vt:lpstr>
      <vt:lpstr>Словарь по стилю денди в романе А.С.Пушкина «Евгений Онегин» </vt:lpstr>
      <vt:lpstr>Слайд 2</vt:lpstr>
      <vt:lpstr>Словарь по стилю денди в романе А.С.Пушкина «Евгений Онегин» </vt:lpstr>
      <vt:lpstr>Слайд 4</vt:lpstr>
      <vt:lpstr>Слайд 5</vt:lpstr>
      <vt:lpstr>Слайд 6</vt:lpstr>
      <vt:lpstr>I принцип Дендизма</vt:lpstr>
      <vt:lpstr>II принцип Дендизма</vt:lpstr>
      <vt:lpstr>III принцип Дендизма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Источники и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Как «Dandy» лондонский одет… “</dc:title>
  <dc:creator>Alice</dc:creator>
  <cp:lastModifiedBy>Пользователь Windows</cp:lastModifiedBy>
  <cp:revision>73</cp:revision>
  <dcterms:created xsi:type="dcterms:W3CDTF">2014-12-02T17:05:17Z</dcterms:created>
  <dcterms:modified xsi:type="dcterms:W3CDTF">2014-12-23T10:24:28Z</dcterms:modified>
</cp:coreProperties>
</file>