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notesMasterIdLst>
    <p:notesMasterId r:id="rId30"/>
  </p:notesMasterIdLst>
  <p:sldIdLst>
    <p:sldId id="269" r:id="rId2"/>
    <p:sldId id="294" r:id="rId3"/>
    <p:sldId id="268" r:id="rId4"/>
    <p:sldId id="270" r:id="rId5"/>
    <p:sldId id="271" r:id="rId6"/>
    <p:sldId id="272" r:id="rId7"/>
    <p:sldId id="273" r:id="rId8"/>
    <p:sldId id="281" r:id="rId9"/>
    <p:sldId id="282" r:id="rId10"/>
    <p:sldId id="283" r:id="rId11"/>
    <p:sldId id="292" r:id="rId12"/>
    <p:sldId id="285" r:id="rId13"/>
    <p:sldId id="286" r:id="rId14"/>
    <p:sldId id="275" r:id="rId15"/>
    <p:sldId id="276" r:id="rId16"/>
    <p:sldId id="277" r:id="rId17"/>
    <p:sldId id="278" r:id="rId18"/>
    <p:sldId id="279" r:id="rId19"/>
    <p:sldId id="280" r:id="rId20"/>
    <p:sldId id="256" r:id="rId21"/>
    <p:sldId id="261" r:id="rId22"/>
    <p:sldId id="263" r:id="rId23"/>
    <p:sldId id="257" r:id="rId24"/>
    <p:sldId id="259" r:id="rId25"/>
    <p:sldId id="264" r:id="rId26"/>
    <p:sldId id="265" r:id="rId27"/>
    <p:sldId id="267" r:id="rId28"/>
    <p:sldId id="293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44" d="100"/>
          <a:sy n="44" d="100"/>
        </p:scale>
        <p:origin x="-1272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CF4855-B13E-4DAC-BDD3-EDFF7B00F521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6FB5EF-04CA-4D6D-9EAA-B0C31B6F850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6FB5EF-04CA-4D6D-9EAA-B0C31B6F850C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A6F90FEA-9CA2-4B43-B796-15746FAF02BB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EE23D5CD-BAE2-4262-9303-902691E3C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0FEA-9CA2-4B43-B796-15746FAF02BB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D5CD-BAE2-4262-9303-902691E3C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0FEA-9CA2-4B43-B796-15746FAF02BB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D5CD-BAE2-4262-9303-902691E3C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F90FEA-9CA2-4B43-B796-15746FAF02BB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23D5CD-BAE2-4262-9303-902691E3C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A6F90FEA-9CA2-4B43-B796-15746FAF02BB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EE23D5CD-BAE2-4262-9303-902691E3C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0FEA-9CA2-4B43-B796-15746FAF02BB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D5CD-BAE2-4262-9303-902691E3C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0FEA-9CA2-4B43-B796-15746FAF02BB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D5CD-BAE2-4262-9303-902691E3C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F90FEA-9CA2-4B43-B796-15746FAF02BB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23D5CD-BAE2-4262-9303-902691E3C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F90FEA-9CA2-4B43-B796-15746FAF02BB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23D5CD-BAE2-4262-9303-902691E3C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A6F90FEA-9CA2-4B43-B796-15746FAF02BB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EE23D5CD-BAE2-4262-9303-902691E3C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A6F90FEA-9CA2-4B43-B796-15746FAF02BB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EE23D5CD-BAE2-4262-9303-902691E3C8C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A6F90FEA-9CA2-4B43-B796-15746FAF02BB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E23D5CD-BAE2-4262-9303-902691E3C8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ru.wikipedia.org/wiki/%D0%9F%D1%80%D0%BE%D1%86%D0%B5%D1%81%D1%81" TargetMode="External"/><Relationship Id="rId13" Type="http://schemas.openxmlformats.org/officeDocument/2006/relationships/image" Target="../media/image21.jpeg"/><Relationship Id="rId3" Type="http://schemas.openxmlformats.org/officeDocument/2006/relationships/hyperlink" Target="https://ru.wikipedia.org/wiki/%D0%A2%D1%80%D0%B0%D0%BD%D1%81%D0%BF%D0%BE%D1%80%D1%82%D0%BD%D0%BE%D0%B5_%D1%81%D1%80%D0%B5%D0%B4%D1%81%D1%82%D0%B2%D0%BE" TargetMode="External"/><Relationship Id="rId7" Type="http://schemas.openxmlformats.org/officeDocument/2006/relationships/hyperlink" Target="https://ru.wikipedia.org/wiki/%D0%9C%D0%B5%D1%82%D0%BE%D0%B4" TargetMode="External"/><Relationship Id="rId12" Type="http://schemas.openxmlformats.org/officeDocument/2006/relationships/hyperlink" Target="https://ru.wikipedia.org/wiki/%D0%98%D0%BD%D1%84%D0%BE%D1%80%D0%BC%D0%B0%D1%86%D0%B8%D1%8F" TargetMode="External"/><Relationship Id="rId2" Type="http://schemas.openxmlformats.org/officeDocument/2006/relationships/hyperlink" Target="https://ru.wikipedia.org/wiki/%D0%9F%D1%80%D0%BE%D0%B3%D1%80%D0%B0%D0%BC%D0%BC%D0%BD%D0%BE-%D0%B0%D0%BF%D0%BF%D0%B0%D1%80%D0%B0%D1%82%D0%BD%D1%8B%D0%B9_%D0%BA%D0%BE%D0%BC%D0%BF%D0%BB%D0%B5%D0%BA%D1%81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ru.wikipedia.org/wiki/%D0%9D%D0%B0%D1%83%D1%87%D0%BD%D0%BE-%D1%82%D0%B5%D1%85%D0%BD%D0%B8%D1%87%D0%B5%D1%81%D0%BA%D0%B8%D0%B9_%D0%BF%D1%80%D0%BE%D0%B3%D1%80%D0%B5%D1%81%D1%81" TargetMode="External"/><Relationship Id="rId11" Type="http://schemas.openxmlformats.org/officeDocument/2006/relationships/hyperlink" Target="https://ru.wikipedia.org/wiki/%D0%98%D0%B7%D0%B4%D0%B5%D0%BB%D0%B8%D0%B5" TargetMode="External"/><Relationship Id="rId5" Type="http://schemas.openxmlformats.org/officeDocument/2006/relationships/image" Target="../media/image20.jpeg"/><Relationship Id="rId15" Type="http://schemas.openxmlformats.org/officeDocument/2006/relationships/hyperlink" Target="https://ru.wikipedia.org/wiki/%D0%90%D1%8D%D1%80%D0%BE%D0%B4%D0%B8%D0%BD%D0%B0%D0%BC%D0%B8%D1%87%D0%B5%D1%81%D0%BA%D0%B8%D0%B9_%D0%BF%D1%80%D0%BE%D1%84%D0%B8%D0%BB%D1%8C" TargetMode="External"/><Relationship Id="rId10" Type="http://schemas.openxmlformats.org/officeDocument/2006/relationships/hyperlink" Target="https://ru.wikipedia.org/wiki/%D0%9C%D0%B0%D1%82%D0%B5%D1%80%D0%B8%D0%B0%D0%BB" TargetMode="External"/><Relationship Id="rId4" Type="http://schemas.openxmlformats.org/officeDocument/2006/relationships/hyperlink" Target="https://ru.wikipedia.org/wiki/%D0%A2%D1%80%D0%B0%D0%B5%D0%BA%D1%82%D0%BE%D1%80%D0%B8%D1%8F" TargetMode="External"/><Relationship Id="rId9" Type="http://schemas.openxmlformats.org/officeDocument/2006/relationships/hyperlink" Target="https://ru.wikipedia.org/wiki/%D0%AD%D0%BD%D0%B5%D1%80%D0%B3%D0%B8%D1%8F" TargetMode="External"/><Relationship Id="rId14" Type="http://schemas.openxmlformats.org/officeDocument/2006/relationships/hyperlink" Target="https://ru.wikipedia.org/wiki/%D0%9A%D1%80%D1%8B%D0%BB%D0%BE_%D1%81%D0%B0%D0%BC%D0%BE%D0%BB%D1%91%D1%82%D0%B0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ru.wikipedia.org/wiki/%D0%A1%D0%BA%D0%BE%D1%80%D0%BE%D1%81%D1%82%D1%8C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ru.wikipedia.org/wiki/%D0%9F%D1%80%D0%B8%D0%B1%D0%BE%D1%80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hyperlink" Target="https://ru.wikipedia.org/wiki/%D0%A2%D1%80%D0%B0%D0%BD%D1%81%D0%BF%D0%BE%D1%80%D1%82" TargetMode="External"/><Relationship Id="rId4" Type="http://schemas.openxmlformats.org/officeDocument/2006/relationships/hyperlink" Target="https://ru.wikipedia.org/wiki/%D0%92%D0%B5%D1%82%D0%B5%D1%80" TargetMode="Externa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ru.wikipedia.org/wiki/%D0%94%D0%B0%D0%B2%D0%BB%D0%B5%D0%BD%D0%B8%D0%B5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00232" y="642918"/>
            <a:ext cx="6215106" cy="2357454"/>
          </a:xfrm>
        </p:spPr>
        <p:txBody>
          <a:bodyPr>
            <a:noAutofit/>
          </a:bodyPr>
          <a:lstStyle/>
          <a:p>
            <a:r>
              <a:rPr lang="ru-RU" sz="4000" dirty="0" smtClean="0">
                <a:solidFill>
                  <a:schemeClr val="accent1">
                    <a:lumMod val="75000"/>
                  </a:schemeClr>
                </a:solidFill>
              </a:rPr>
              <a:t>Общешкольный словарный проект </a:t>
            </a:r>
            <a:r>
              <a:rPr lang="ru-RU" sz="4000" dirty="0" smtClean="0">
                <a:solidFill>
                  <a:schemeClr val="accent3">
                    <a:lumMod val="75000"/>
                  </a:schemeClr>
                </a:solidFill>
              </a:rPr>
              <a:t>«Словарь моей семьи»</a:t>
            </a:r>
            <a:endParaRPr lang="ru-RU" sz="40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500430" y="4500570"/>
            <a:ext cx="5357834" cy="1997578"/>
          </a:xfrm>
        </p:spPr>
        <p:txBody>
          <a:bodyPr>
            <a:normAutofit/>
          </a:bodyPr>
          <a:lstStyle/>
          <a:p>
            <a:r>
              <a:rPr lang="ru-RU" sz="3300" dirty="0" smtClean="0">
                <a:solidFill>
                  <a:schemeClr val="accent1">
                    <a:lumMod val="75000"/>
                  </a:schemeClr>
                </a:solidFill>
              </a:rPr>
              <a:t>ГБОУ Школа №1236 </a:t>
            </a:r>
          </a:p>
          <a:p>
            <a:r>
              <a:rPr lang="ru-RU" sz="3300" dirty="0" smtClean="0">
                <a:solidFill>
                  <a:schemeClr val="accent1">
                    <a:lumMod val="75000"/>
                  </a:schemeClr>
                </a:solidFill>
              </a:rPr>
              <a:t>(СП - № 250) г. Москвы</a:t>
            </a:r>
          </a:p>
          <a:p>
            <a:endParaRPr lang="ru-RU" dirty="0">
              <a:solidFill>
                <a:schemeClr val="accent1"/>
              </a:solidFill>
            </a:endParaRPr>
          </a:p>
        </p:txBody>
      </p:sp>
    </p:spTree>
  </p:cSld>
  <p:clrMapOvr>
    <a:masterClrMapping/>
  </p:clrMapOvr>
  <p:transition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19672" y="116632"/>
            <a:ext cx="6744811" cy="810898"/>
          </a:xfrm>
        </p:spPr>
        <p:txBody>
          <a:bodyPr/>
          <a:lstStyle/>
          <a:p>
            <a:r>
              <a:rPr lang="ru-RU" dirty="0" smtClean="0"/>
              <a:t>            Юрист</a:t>
            </a:r>
            <a:endParaRPr lang="ru-RU" dirty="0"/>
          </a:p>
        </p:txBody>
      </p:sp>
      <p:pic>
        <p:nvPicPr>
          <p:cNvPr id="4" name="Рисунок 3" descr="C:\Users\Маша\Desktop\qC_kRP12fgs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1052736"/>
            <a:ext cx="3981450" cy="535749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1281472526"/>
      </p:ext>
    </p:extLst>
  </p:cSld>
  <p:clrMapOvr>
    <a:masterClrMapping/>
  </p:clrMapOvr>
  <p:transition spd="slow"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article-17677-0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81681">
            <a:off x="5818240" y="610171"/>
            <a:ext cx="2232245" cy="157163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00034" y="571480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АДВОКАТ  </a:t>
            </a:r>
            <a:r>
              <a:rPr lang="ru-RU" dirty="0" smtClean="0"/>
              <a:t>– </a:t>
            </a:r>
            <a:r>
              <a:rPr lang="ru-RU" b="1" dirty="0" smtClean="0"/>
              <a:t>это юрист, член коллегии адвокатов, который представляет права и законные интересы физических и юридических лиц, обратившихся за юридической помощью, в судах, во всех государственных и общественных организациях     </a:t>
            </a:r>
            <a:br>
              <a:rPr lang="ru-RU" b="1" dirty="0" smtClean="0"/>
            </a:br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b="1" dirty="0" smtClean="0"/>
              <a:t>ЗАКОН</a:t>
            </a:r>
            <a:r>
              <a:rPr lang="ru-RU" dirty="0" smtClean="0"/>
              <a:t> </a:t>
            </a:r>
            <a:r>
              <a:rPr lang="ru-RU" b="1" dirty="0" smtClean="0"/>
              <a:t> </a:t>
            </a:r>
            <a:r>
              <a:rPr lang="ru-RU" dirty="0" smtClean="0"/>
              <a:t>– </a:t>
            </a:r>
            <a:r>
              <a:rPr lang="ru-RU" b="1" dirty="0" smtClean="0"/>
              <a:t>это нормативно-правовой акт, принимаемый законодательными (представительными) органами власти РФ и регулирующий наиболее важные вопросы.</a:t>
            </a:r>
            <a:br>
              <a:rPr lang="ru-RU" b="1" dirty="0" smtClean="0"/>
            </a:br>
            <a:r>
              <a:rPr lang="ru-RU" b="1" dirty="0" smtClean="0"/>
              <a:t> </a:t>
            </a:r>
          </a:p>
          <a:p>
            <a:r>
              <a:rPr lang="ru-RU" b="1" dirty="0" smtClean="0"/>
              <a:t>КОДЕКС  </a:t>
            </a:r>
            <a:r>
              <a:rPr lang="ru-RU" dirty="0" smtClean="0"/>
              <a:t>– </a:t>
            </a:r>
            <a:r>
              <a:rPr lang="ru-RU" b="1" dirty="0" smtClean="0"/>
              <a:t>систематизированный законодательный акт, содержащий в системном изложении нормы права, относящийся к какой-либо одной отрасли права. </a:t>
            </a:r>
            <a:br>
              <a:rPr lang="ru-RU" b="1" dirty="0" smtClean="0"/>
            </a:br>
            <a:endParaRPr lang="ru-RU" dirty="0" smtClean="0"/>
          </a:p>
          <a:p>
            <a:r>
              <a:rPr lang="ru-RU" b="1" dirty="0" smtClean="0"/>
              <a:t>    </a:t>
            </a:r>
            <a:br>
              <a:rPr lang="ru-RU" b="1" dirty="0" smtClean="0"/>
            </a:br>
            <a:endParaRPr lang="ru-RU" dirty="0"/>
          </a:p>
        </p:txBody>
      </p:sp>
      <p:pic>
        <p:nvPicPr>
          <p:cNvPr id="4" name="Picture 3" descr="C:\Users\user\Desktop\federalnyy-zakon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04401">
            <a:off x="5905925" y="3764018"/>
            <a:ext cx="2809616" cy="18661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omb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476672"/>
            <a:ext cx="6512511" cy="1143000"/>
          </a:xfrm>
        </p:spPr>
        <p:txBody>
          <a:bodyPr/>
          <a:lstStyle/>
          <a:p>
            <a:r>
              <a:rPr lang="ru-RU" dirty="0" smtClean="0"/>
              <a:t>Пианист</a:t>
            </a:r>
            <a:endParaRPr lang="ru-RU" dirty="0"/>
          </a:p>
        </p:txBody>
      </p:sp>
      <p:pic>
        <p:nvPicPr>
          <p:cNvPr id="4" name="Объект 3" descr="C:\Users\Маша\Desktop\GzMjgMs5J8U.jpg"/>
          <p:cNvPicPr>
            <a:picLocks noGrp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2276872"/>
            <a:ext cx="6120680" cy="3581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24671498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C:\Users\Маша\Desktop\DE_jOm_w0t0.jpg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660232" y="23687"/>
            <a:ext cx="2270620" cy="1821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40943" y="23687"/>
            <a:ext cx="9144000" cy="68580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45720" indent="0">
              <a:buNone/>
            </a:pPr>
            <a:r>
              <a:rPr lang="ru-RU" b="1" cap="all" dirty="0"/>
              <a:t>     </a:t>
            </a:r>
            <a:br>
              <a:rPr lang="ru-RU" b="1" cap="all" dirty="0"/>
            </a:br>
            <a:r>
              <a:rPr lang="ru-RU" b="1" cap="all" dirty="0"/>
              <a:t>     </a:t>
            </a:r>
            <a:endParaRPr lang="ru-RU" b="1" dirty="0"/>
          </a:p>
          <a:p>
            <a:pPr marL="45720" indent="0">
              <a:buNone/>
            </a:pPr>
            <a:r>
              <a:rPr lang="ru-RU" b="1" cap="all" dirty="0" smtClean="0"/>
              <a:t>    </a:t>
            </a:r>
            <a:r>
              <a:rPr lang="en-US" b="1" dirty="0"/>
              <a:t>PIANO</a:t>
            </a:r>
            <a:r>
              <a:rPr lang="ru-RU" b="1" dirty="0"/>
              <a:t> (пиано) – тихо; сокращенно: </a:t>
            </a:r>
            <a:r>
              <a:rPr lang="ru-RU" b="1" cap="all" dirty="0"/>
              <a:t/>
            </a:r>
            <a:br>
              <a:rPr lang="ru-RU" b="1" cap="all" dirty="0"/>
            </a:br>
            <a:r>
              <a:rPr lang="ru-RU" b="1" cap="all" dirty="0" smtClean="0"/>
              <a:t>   </a:t>
            </a:r>
            <a:br>
              <a:rPr lang="ru-RU" b="1" cap="all" dirty="0" smtClean="0"/>
            </a:br>
            <a:r>
              <a:rPr lang="ru-RU" b="1" cap="all" dirty="0" smtClean="0"/>
              <a:t>     </a:t>
            </a:r>
            <a:br>
              <a:rPr lang="ru-RU" b="1" cap="all" dirty="0" smtClean="0"/>
            </a:br>
            <a:r>
              <a:rPr lang="ru-RU" b="1" cap="all" dirty="0" smtClean="0"/>
              <a:t>    </a:t>
            </a:r>
            <a:br>
              <a:rPr lang="ru-RU" b="1" cap="all" dirty="0" smtClean="0"/>
            </a:br>
            <a:r>
              <a:rPr lang="ru-RU" b="1" cap="all" dirty="0" smtClean="0"/>
              <a:t/>
            </a:r>
            <a:br>
              <a:rPr lang="ru-RU" b="1" cap="all" dirty="0" smtClean="0"/>
            </a:br>
            <a:r>
              <a:rPr lang="ru-RU" b="1" dirty="0" smtClean="0"/>
              <a:t>МЕТРОНОМ </a:t>
            </a:r>
            <a:r>
              <a:rPr lang="ru-RU" b="1" dirty="0"/>
              <a:t> (греч. </a:t>
            </a:r>
            <a:r>
              <a:rPr lang="el-GR" b="1" dirty="0"/>
              <a:t>μέτρον</a:t>
            </a:r>
            <a:r>
              <a:rPr lang="ru-RU" b="1" dirty="0"/>
              <a:t> — мера, </a:t>
            </a:r>
            <a:r>
              <a:rPr lang="el-GR" b="1" dirty="0"/>
              <a:t>νόμος</a:t>
            </a:r>
            <a:r>
              <a:rPr lang="ru-RU" b="1" dirty="0"/>
              <a:t> — закон) — прибор, отмечающий короткие промежутки времени равномерными ударами. В основном используется музыкантами как точный ориентир темпа при исполнении музыкального произведения на репетиции.</a:t>
            </a:r>
            <a:r>
              <a:rPr lang="ru-RU" cap="all" dirty="0"/>
              <a:t/>
            </a:r>
            <a:br>
              <a:rPr lang="ru-RU" cap="all" dirty="0"/>
            </a:br>
            <a:endParaRPr lang="ru-RU" dirty="0"/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  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en-US" dirty="0" smtClean="0"/>
              <a:t>FORTE </a:t>
            </a:r>
            <a:r>
              <a:rPr lang="ru-RU" dirty="0"/>
              <a:t>(форте) – обозначение выразительности: громко. 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C:\Users\Маша\Desktop\85px-Music_dynamic_piano.svg.png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715008" y="642918"/>
            <a:ext cx="652145" cy="57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Users\Маша\Desktop\Wittner_metronome.jpg"/>
          <p:cNvPicPr/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072330" y="3357562"/>
            <a:ext cx="1564262" cy="11494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Users\Маша\Desktop\images.jpg"/>
          <p:cNvPicPr/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215206" y="5286388"/>
            <a:ext cx="690245" cy="84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5587634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539552" y="548680"/>
            <a:ext cx="7467600" cy="5737840"/>
          </a:xfrm>
        </p:spPr>
        <p:txBody>
          <a:bodyPr/>
          <a:lstStyle/>
          <a:p>
            <a:pPr algn="ctr">
              <a:buNone/>
            </a:pPr>
            <a:r>
              <a:rPr lang="en-US" dirty="0" smtClean="0"/>
              <a:t> </a:t>
            </a:r>
            <a:r>
              <a:rPr lang="ru-RU" dirty="0" smtClean="0"/>
              <a:t>«Словарь  моей  семьи»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4" name="Picture 2" descr="Экономика - Рубрикатор - RealtyPress.ru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23728" y="1412776"/>
            <a:ext cx="4383695" cy="321471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2267744" y="4869160"/>
            <a:ext cx="46434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Работу  выполнил </a:t>
            </a:r>
            <a:endParaRPr lang="en-US" dirty="0" smtClean="0"/>
          </a:p>
          <a:p>
            <a:r>
              <a:rPr lang="ru-RU" dirty="0" smtClean="0"/>
              <a:t> ученик  11</a:t>
            </a:r>
            <a:r>
              <a:rPr lang="en-US" dirty="0" smtClean="0"/>
              <a:t>”</a:t>
            </a:r>
            <a:r>
              <a:rPr lang="ru-RU" dirty="0" smtClean="0"/>
              <a:t>В</a:t>
            </a:r>
            <a:r>
              <a:rPr lang="en-US" dirty="0" smtClean="0"/>
              <a:t>” </a:t>
            </a:r>
            <a:r>
              <a:rPr lang="ru-RU" dirty="0" smtClean="0"/>
              <a:t>класса</a:t>
            </a:r>
          </a:p>
          <a:p>
            <a:r>
              <a:rPr lang="ru-RU" dirty="0" smtClean="0"/>
              <a:t>Саиджанов  Бободжон.</a:t>
            </a:r>
            <a:endParaRPr lang="ru-RU" dirty="0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57158" y="142852"/>
            <a:ext cx="807249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1) Автопилот</a:t>
            </a:r>
            <a:r>
              <a:rPr lang="ru-RU" dirty="0" smtClean="0"/>
              <a:t> — устройство или </a:t>
            </a:r>
            <a:r>
              <a:rPr lang="ru-RU" u="sng" dirty="0" smtClean="0">
                <a:hlinkClick r:id="rId2" tooltip="Программно-аппаратный комплекс"/>
              </a:rPr>
              <a:t>программно-аппаратный комплекс</a:t>
            </a:r>
            <a:r>
              <a:rPr lang="ru-RU" dirty="0" smtClean="0"/>
              <a:t>, ведущий </a:t>
            </a:r>
            <a:r>
              <a:rPr lang="ru-RU" dirty="0" smtClean="0">
                <a:hlinkClick r:id="rId3" tooltip="Транспортное средство"/>
              </a:rPr>
              <a:t>транспортное средство</a:t>
            </a:r>
            <a:r>
              <a:rPr lang="ru-RU" dirty="0" smtClean="0"/>
              <a:t> по определённой, заданной ему </a:t>
            </a:r>
            <a:r>
              <a:rPr lang="ru-RU" dirty="0" smtClean="0">
                <a:hlinkClick r:id="rId4" tooltip="Траектория"/>
              </a:rPr>
              <a:t>траектории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3" name="Picture 2" descr="Cirrus Design - The Full Wiki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14282" y="1428736"/>
            <a:ext cx="2500330" cy="1875247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857488" y="928670"/>
            <a:ext cx="600077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2)Автоматизация</a:t>
            </a:r>
            <a:r>
              <a:rPr lang="ru-RU" dirty="0" smtClean="0"/>
              <a:t> — одно из направлений </a:t>
            </a:r>
            <a:r>
              <a:rPr lang="ru-RU" dirty="0" smtClean="0">
                <a:hlinkClick r:id="rId6" tooltip="Научно-технический прогресс"/>
              </a:rPr>
              <a:t>научно-технического прогресса</a:t>
            </a:r>
            <a:r>
              <a:rPr lang="ru-RU" dirty="0" smtClean="0"/>
              <a:t>, использующее саморегулирующие технические средства и математические </a:t>
            </a:r>
            <a:r>
              <a:rPr lang="ru-RU" dirty="0" smtClean="0">
                <a:hlinkClick r:id="rId7" tooltip="Метод"/>
              </a:rPr>
              <a:t>методы</a:t>
            </a:r>
            <a:r>
              <a:rPr lang="ru-RU" dirty="0" smtClean="0"/>
              <a:t> с целью освобождения человека от участия в </a:t>
            </a:r>
            <a:r>
              <a:rPr lang="ru-RU" dirty="0" smtClean="0">
                <a:hlinkClick r:id="rId8" tooltip="Процесс"/>
              </a:rPr>
              <a:t>процессах</a:t>
            </a:r>
            <a:r>
              <a:rPr lang="ru-RU" dirty="0" smtClean="0"/>
              <a:t> получения, преобразования, передачи и использования </a:t>
            </a:r>
            <a:r>
              <a:rPr lang="ru-RU" dirty="0" smtClean="0">
                <a:hlinkClick r:id="rId9" tooltip="Энергия"/>
              </a:rPr>
              <a:t>энергии</a:t>
            </a:r>
            <a:r>
              <a:rPr lang="ru-RU" dirty="0" smtClean="0"/>
              <a:t>, </a:t>
            </a:r>
            <a:r>
              <a:rPr lang="ru-RU" dirty="0" smtClean="0">
                <a:hlinkClick r:id="rId10" tooltip="Материал"/>
              </a:rPr>
              <a:t>материалов</a:t>
            </a:r>
            <a:r>
              <a:rPr lang="ru-RU" dirty="0" smtClean="0"/>
              <a:t>, </a:t>
            </a:r>
            <a:r>
              <a:rPr lang="ru-RU" dirty="0" smtClean="0">
                <a:hlinkClick r:id="rId11" tooltip="Изделие"/>
              </a:rPr>
              <a:t>изделий</a:t>
            </a:r>
            <a:r>
              <a:rPr lang="ru-RU" dirty="0" smtClean="0"/>
              <a:t> или </a:t>
            </a:r>
            <a:r>
              <a:rPr lang="ru-RU" dirty="0" smtClean="0">
                <a:hlinkClick r:id="rId12" tooltip="Информация"/>
              </a:rPr>
              <a:t>информации</a:t>
            </a:r>
            <a:r>
              <a:rPr lang="ru-RU" dirty="0" smtClean="0"/>
              <a:t>, либо существенного уменьшения степени этого участия или трудоёмкости выполняемых операций.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3786190"/>
            <a:ext cx="80010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3)Авторотация</a:t>
            </a:r>
            <a:r>
              <a:rPr lang="ru-RU" dirty="0" smtClean="0"/>
              <a:t> — режим вращения воздушного винта летательного аппарата или турбины двигателя, при котором энергия, необходимая для вращения, отбирается от набегающего на винт потока.</a:t>
            </a:r>
            <a:endParaRPr lang="ru-RU" dirty="0"/>
          </a:p>
        </p:txBody>
      </p:sp>
      <p:pic>
        <p:nvPicPr>
          <p:cNvPr id="6" name="Picture 4" descr="AVmodels.ru Модели Секреты Бипланов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500034" y="4714884"/>
            <a:ext cx="3000396" cy="178595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857620" y="4786322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/>
              <a:t>4)Адаптивное управляемое крыло</a:t>
            </a:r>
            <a:r>
              <a:rPr lang="ru-RU" dirty="0" smtClean="0"/>
              <a:t> — </a:t>
            </a:r>
            <a:r>
              <a:rPr lang="ru-RU" dirty="0" smtClean="0">
                <a:hlinkClick r:id="rId14" tooltip="Крыло самолёта"/>
              </a:rPr>
              <a:t>крыло  самолёта</a:t>
            </a:r>
            <a:r>
              <a:rPr lang="ru-RU" dirty="0" smtClean="0"/>
              <a:t>, </a:t>
            </a:r>
            <a:r>
              <a:rPr lang="ru-RU" dirty="0" smtClean="0">
                <a:hlinkClick r:id="rId15" tooltip="Аэродинамический профиль"/>
              </a:rPr>
              <a:t>профиль</a:t>
            </a:r>
            <a:r>
              <a:rPr lang="ru-RU" dirty="0" smtClean="0"/>
              <a:t> которого принимает форму, близкую к оптимальной на каждом заданном режиме полёта. </a:t>
            </a:r>
            <a:endParaRPr lang="ru-RU" dirty="0"/>
          </a:p>
        </p:txBody>
      </p:sp>
    </p:spTree>
  </p:cSld>
  <p:clrMapOvr>
    <a:masterClrMapping/>
  </p:clrMapOvr>
  <p:transition>
    <p:strip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АДМИНИСТРАТИВНЫЕ САМОЛЕТЫ - Крылья сверхдержавы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142852"/>
            <a:ext cx="8358246" cy="4071966"/>
          </a:xfrm>
          <a:prstGeom prst="rect">
            <a:avLst/>
          </a:prstGeom>
          <a:noFill/>
        </p:spPr>
      </p:pic>
      <p:pic>
        <p:nvPicPr>
          <p:cNvPr id="4" name="Picture 4" descr="САМОЛЕТ ВОЗДУШНОГО НАБЛЮДЕНИЯ И АЭРОФОТОСЪЕМКИ АН-30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57158" y="4429132"/>
            <a:ext cx="3219450" cy="2143125"/>
          </a:xfrm>
          <a:prstGeom prst="rect">
            <a:avLst/>
          </a:prstGeom>
          <a:noFill/>
        </p:spPr>
      </p:pic>
      <p:pic>
        <p:nvPicPr>
          <p:cNvPr id="5" name="Picture 8" descr="МНОГОЦЕЛЕВЫЕ И АДМИНИСТРАТИВНЫЕ САМОЛЕТЫ - Крылья сверхдержавы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071934" y="4286256"/>
            <a:ext cx="4000528" cy="2324099"/>
          </a:xfrm>
          <a:prstGeom prst="rect">
            <a:avLst/>
          </a:prstGeom>
          <a:noFill/>
        </p:spPr>
      </p:pic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85720" y="142852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5)Акустическая  усталость — усталость элементов авиационных конструкций, возникающая при воздействии на летательный аппарат акустической нагрузки.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285720" y="1071546"/>
            <a:ext cx="75009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6)Альтиметр (высотомер)</a:t>
            </a:r>
            <a:r>
              <a:rPr lang="ru-RU" dirty="0" smtClean="0"/>
              <a:t>  — пилотажно-навигационный прибор, указывающий высоту полёта.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5720" y="1785926"/>
            <a:ext cx="65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7)Анемометр</a:t>
            </a:r>
            <a:r>
              <a:rPr lang="ru-RU" dirty="0" smtClean="0"/>
              <a:t> —  метеорологический </a:t>
            </a:r>
            <a:r>
              <a:rPr lang="ru-RU" dirty="0" smtClean="0">
                <a:hlinkClick r:id="rId2" tooltip="Прибор"/>
              </a:rPr>
              <a:t>прибор</a:t>
            </a:r>
            <a:r>
              <a:rPr lang="ru-RU" dirty="0" smtClean="0"/>
              <a:t> для измерения </a:t>
            </a:r>
            <a:r>
              <a:rPr lang="ru-RU" dirty="0" smtClean="0">
                <a:hlinkClick r:id="rId3" tooltip="Скорость"/>
              </a:rPr>
              <a:t>скорости</a:t>
            </a:r>
            <a:r>
              <a:rPr lang="ru-RU" dirty="0" smtClean="0"/>
              <a:t> </a:t>
            </a:r>
            <a:r>
              <a:rPr lang="ru-RU" dirty="0" smtClean="0">
                <a:hlinkClick r:id="rId4" tooltip="Ветер"/>
              </a:rPr>
              <a:t>ветра</a:t>
            </a:r>
            <a:r>
              <a:rPr lang="ru-RU" dirty="0" smtClean="0"/>
              <a:t>. </a:t>
            </a: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357158" y="2500306"/>
            <a:ext cx="650084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1" dirty="0" smtClean="0"/>
              <a:t>8</a:t>
            </a:r>
            <a:r>
              <a:rPr lang="ru-RU" i="1" dirty="0" smtClean="0"/>
              <a:t>)База </a:t>
            </a:r>
            <a:r>
              <a:rPr lang="ru-RU" b="1" dirty="0" smtClean="0"/>
              <a:t>шасси</a:t>
            </a:r>
            <a:r>
              <a:rPr lang="ru-RU" dirty="0" smtClean="0"/>
              <a:t> — в </a:t>
            </a:r>
            <a:r>
              <a:rPr lang="ru-RU" dirty="0" smtClean="0">
                <a:hlinkClick r:id="rId5" tooltip="Транспорт"/>
              </a:rPr>
              <a:t>транспорте</a:t>
            </a:r>
            <a:r>
              <a:rPr lang="ru-RU" dirty="0" smtClean="0"/>
              <a:t> продольное расстояние между осями передних и задних колёс.</a:t>
            </a:r>
            <a:endParaRPr lang="ru-RU" dirty="0"/>
          </a:p>
        </p:txBody>
      </p:sp>
      <p:pic>
        <p:nvPicPr>
          <p:cNvPr id="6" name="Picture 3" descr="1.1.3. Велосипедная схема шасси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57158" y="3500438"/>
            <a:ext cx="5776432" cy="1857388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00034" y="5572140"/>
            <a:ext cx="57864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9)Балласт</a:t>
            </a:r>
            <a:r>
              <a:rPr lang="ru-RU" dirty="0" smtClean="0"/>
              <a:t> — устройство, предназначенное для ограничения тока в электрической цепи.</a:t>
            </a:r>
            <a:endParaRPr lang="ru-RU" dirty="0"/>
          </a:p>
        </p:txBody>
      </p:sp>
      <p:pic>
        <p:nvPicPr>
          <p:cNvPr id="8" name="Picture 7" descr="https://upload.wikimedia.org/wikipedia/commons/thumb/0/02/%D0%A0%D0%B0%D0%B7%D1%80%D0%B5%D0%B7_%D0%BC%D0%B8%D0%BD%D1%8B_M1-M4.png/220px-%D0%A0%D0%B0%D0%B7%D1%80%D0%B5%D0%B7_%D0%BC%D0%B8%D0%BD%D1%8B_M1-M4.pn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6357950" y="3500438"/>
            <a:ext cx="2274062" cy="1857388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Схемы утка и тандем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282" y="714356"/>
            <a:ext cx="8389421" cy="4800613"/>
          </a:xfrm>
          <a:prstGeom prst="rect">
            <a:avLst/>
          </a:prstGeom>
          <a:noFill/>
        </p:spPr>
      </p:pic>
    </p:spTree>
  </p:cSld>
  <p:clrMapOvr>
    <a:masterClrMapping/>
  </p:clrMapOvr>
  <p:transition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28596" y="214290"/>
            <a:ext cx="778674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10)Вспомогательная силовая установка (ВСУ)</a:t>
            </a:r>
            <a:r>
              <a:rPr lang="ru-RU" dirty="0" smtClean="0"/>
              <a:t> — вспомогательный источник энергии на транспортном средстве, не предназначенный для приведения средства в движение. </a:t>
            </a:r>
            <a:endParaRPr lang="ru-RU" dirty="0"/>
          </a:p>
        </p:txBody>
      </p:sp>
      <p:pic>
        <p:nvPicPr>
          <p:cNvPr id="3" name="Picture 6" descr="https://upload.wikimedia.org/wikipedia/commons/1/11/Engine_AI9-3B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1285860"/>
            <a:ext cx="5247126" cy="3214710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5929322" y="1428736"/>
            <a:ext cx="250033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11)Гелиевая  труба-аэродинамическая  труба, рабочим  газом  в  которой  служит  гелий. Используется  для  получения  больших  чисел  Маха.</a:t>
            </a:r>
            <a:endParaRPr lang="ru-RU" dirty="0"/>
          </a:p>
        </p:txBody>
      </p:sp>
      <p:pic>
        <p:nvPicPr>
          <p:cNvPr id="5" name="Picture 8" descr="http://upload.wikimedia.org/wikipedia/commons/thumb/0/0c/Russian_Air_Force_Kamov_Ka-50.jpg/200px-Russian_Air_Force_Kamov_Ka-5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786" y="4429132"/>
            <a:ext cx="3143272" cy="209027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214810" y="4000504"/>
            <a:ext cx="442912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12)Давление звукового излучения</a:t>
            </a:r>
            <a:r>
              <a:rPr lang="ru-RU" dirty="0" smtClean="0"/>
              <a:t>, </a:t>
            </a:r>
            <a:r>
              <a:rPr lang="ru-RU" b="1" dirty="0" smtClean="0"/>
              <a:t>давление звука</a:t>
            </a:r>
            <a:r>
              <a:rPr lang="ru-RU" dirty="0" smtClean="0"/>
              <a:t> — среднее по времени избыточное </a:t>
            </a:r>
            <a:r>
              <a:rPr lang="ru-RU" dirty="0" smtClean="0">
                <a:hlinkClick r:id="rId4" tooltip="Давление"/>
              </a:rPr>
              <a:t>давление</a:t>
            </a:r>
            <a:r>
              <a:rPr lang="ru-RU" dirty="0" smtClean="0"/>
              <a:t> на препятствие, помещённое в звуковое поле. Это давление определяется импульсом, передаваемым волной в единицу времени на единицу площади препятствия.</a:t>
            </a:r>
            <a:endParaRPr lang="ru-RU" dirty="0"/>
          </a:p>
        </p:txBody>
      </p:sp>
    </p:spTree>
  </p:cSld>
  <p:clrMapOvr>
    <a:masterClrMapping/>
  </p:clrMapOvr>
  <p:transition>
    <p:pull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sz="4400" b="1" dirty="0" smtClean="0">
                <a:solidFill>
                  <a:schemeClr val="accent3">
                    <a:lumMod val="75000"/>
                  </a:schemeClr>
                </a:solidFill>
              </a:rPr>
              <a:t>Несколько слов о проекте</a:t>
            </a:r>
            <a:endParaRPr lang="ru-RU" sz="4400" b="1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pPr algn="just">
              <a:buNone/>
            </a:pPr>
            <a:r>
              <a:rPr lang="ru-RU" dirty="0" smtClean="0"/>
              <a:t>В презентацию включены работы школьников, явившиеся победителями школьного конкурса словарных проектов. Это семейные словарные проекты, позволившие учащимся систематизировать профессиональную терминологию, которой пользуются родители, братья, сестры и другие члены семьи. Работа велась совместно с родителями. Семейные словарные проекты способствовали языковому развитию школьников, формированию у них интереса к словарной культуре. В то же время словарные проекты стали исследовательской языковой деятельностью, которая объединила представителей семьи, профессии и занятия которых очень разнообразны.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85880" y="1152507"/>
            <a:ext cx="7772400" cy="755645"/>
          </a:xfrm>
        </p:spPr>
        <p:txBody>
          <a:bodyPr>
            <a:normAutofit fontScale="90000"/>
          </a:bodyPr>
          <a:lstStyle/>
          <a:p>
            <a:pPr indent="2781300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2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31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Профессионализмы </a:t>
            </a:r>
            <a:r>
              <a:rPr lang="ru-RU" sz="31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 моей семье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4" name="Рисунок 3" descr="CAM01325.jpg"/>
          <p:cNvPicPr/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2285984" y="1643049"/>
            <a:ext cx="2500330" cy="3786214"/>
          </a:xfrm>
          <a:prstGeom prst="rect">
            <a:avLst/>
          </a:prstGeom>
        </p:spPr>
      </p:pic>
      <p:pic>
        <p:nvPicPr>
          <p:cNvPr id="5" name="Рисунок 4" descr="CAM01209.jpg"/>
          <p:cNvPicPr/>
          <p:nvPr/>
        </p:nvPicPr>
        <p:blipFill>
          <a:blip r:embed="rId3" cstate="email"/>
          <a:srcRect/>
          <a:stretch>
            <a:fillRect/>
          </a:stretch>
        </p:blipFill>
        <p:spPr>
          <a:xfrm rot="5400000">
            <a:off x="4036215" y="3226592"/>
            <a:ext cx="4143405" cy="2643206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3000364" y="95227"/>
            <a:ext cx="321471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6000" b="1" cap="none" spc="50" dirty="0" smtClean="0">
                <a:ln w="11430"/>
                <a:gradFill>
                  <a:gsLst>
                    <a:gs pos="0">
                      <a:srgbClr val="FFF200"/>
                    </a:gs>
                    <a:gs pos="45000">
                      <a:srgbClr val="FF7A00"/>
                    </a:gs>
                    <a:gs pos="70000">
                      <a:srgbClr val="FF0300"/>
                    </a:gs>
                    <a:gs pos="100000">
                      <a:srgbClr val="4D0808"/>
                    </a:gs>
                  </a:gsLst>
                  <a:lin ang="5400000" scaled="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Словарь</a:t>
            </a:r>
            <a:endParaRPr lang="ru-RU" sz="5400" b="1" cap="none" spc="50" dirty="0">
              <a:ln w="11430"/>
              <a:gradFill>
                <a:gsLst>
                  <a:gs pos="0">
                    <a:srgbClr val="FFF200"/>
                  </a:gs>
                  <a:gs pos="45000">
                    <a:srgbClr val="FF7A00"/>
                  </a:gs>
                  <a:gs pos="70000">
                    <a:srgbClr val="FF0300"/>
                  </a:gs>
                  <a:gs pos="100000">
                    <a:srgbClr val="4D0808"/>
                  </a:gs>
                </a:gsLst>
                <a:lin ang="5400000" scaled="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4820" y="488952"/>
            <a:ext cx="7496204" cy="868346"/>
          </a:xfrm>
        </p:spPr>
        <p:txBody>
          <a:bodyPr>
            <a:normAutofit fontScale="90000"/>
          </a:bodyPr>
          <a:lstStyle/>
          <a:p>
            <a:r>
              <a:rPr lang="ru-RU" sz="31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</a:t>
            </a:r>
            <a:r>
              <a:rPr lang="ru-RU" sz="3100" b="1" i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Малич</a:t>
            </a:r>
            <a:r>
              <a:rPr lang="ru-RU" sz="31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Владимир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Папа"/>
          <p:cNvPicPr>
            <a:picLocks noGrp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1142976" y="1141949"/>
            <a:ext cx="6210368" cy="4930257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571472" y="571480"/>
            <a:ext cx="7353328" cy="5902345"/>
          </a:xfrm>
        </p:spPr>
        <p:txBody>
          <a:bodyPr>
            <a:normAutofit/>
          </a:bodyPr>
          <a:lstStyle/>
          <a:p>
            <a:pPr marL="273050" indent="441325">
              <a:buNone/>
            </a:pP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73050" indent="441325">
              <a:buNone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Полиморфизм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способность объекта использовать методы производного класса, который не существует на момент создания базового.</a:t>
            </a:r>
          </a:p>
          <a:p>
            <a:pPr marL="273050" indent="441325">
              <a:buNone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Программирование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процесс создания компьютерных программ.</a:t>
            </a:r>
          </a:p>
          <a:p>
            <a:pPr marL="273050" indent="441325">
              <a:buNone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Сервер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аппаратное обеспечение, выделенное и/или специализированное для выполнения на нём сервисного программного обеспечения.</a:t>
            </a:r>
          </a:p>
          <a:p>
            <a:pPr marL="273050" indent="441325">
              <a:buNone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Схема базы данных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набор заголовков таблиц.</a:t>
            </a:r>
          </a:p>
          <a:p>
            <a:pPr marL="273050" indent="441325">
              <a:buNone/>
            </a:pP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Учётная запись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хранимая в компьютерной системе совокупность данных о пользователе, необходимая для его опознавания и предоставления доступа к его личным данным и настройкам.</a:t>
            </a:r>
          </a:p>
          <a:p>
            <a:pPr marL="273050" indent="441325">
              <a:buNone/>
            </a:pPr>
            <a:r>
              <a:rPr lang="en-US" sz="1900" b="1" dirty="0" err="1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Ip</a:t>
            </a:r>
            <a:r>
              <a:rPr lang="ru-RU" sz="19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-адрес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- это уникальный сетевой адрес узла в компьютерной сети, построенной по протоколу IP.</a:t>
            </a:r>
          </a:p>
          <a:p>
            <a:endParaRPr lang="ru-RU" dirty="0"/>
          </a:p>
        </p:txBody>
      </p:sp>
    </p:spTree>
  </p:cSld>
  <p:clrMapOvr>
    <a:masterClrMapping/>
  </p:clrMapOvr>
  <p:transition>
    <p:strips dir="ru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wO_MqBAZPs8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38438" y="857231"/>
            <a:ext cx="2714644" cy="55721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Скругленный прямоугольник 6"/>
          <p:cNvSpPr/>
          <p:nvPr/>
        </p:nvSpPr>
        <p:spPr>
          <a:xfrm>
            <a:off x="2400285" y="285728"/>
            <a:ext cx="3643338" cy="50006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i="1" dirty="0" err="1" smtClean="0">
                <a:latin typeface="Times New Roman" pitchFamily="18" charset="0"/>
                <a:cs typeface="Times New Roman" pitchFamily="18" charset="0"/>
              </a:rPr>
              <a:t>Малич</a:t>
            </a: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> Анастасия</a:t>
            </a:r>
            <a:endParaRPr lang="ru-RU" sz="28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4"/>
          <p:cNvSpPr>
            <a:spLocks noGrp="1"/>
          </p:cNvSpPr>
          <p:nvPr>
            <p:ph type="body" sz="quarter" idx="1"/>
          </p:nvPr>
        </p:nvSpPr>
        <p:spPr>
          <a:xfrm>
            <a:off x="357158" y="428604"/>
            <a:ext cx="3500462" cy="428628"/>
          </a:xfrm>
        </p:spPr>
        <p:txBody>
          <a:bodyPr/>
          <a:lstStyle/>
          <a:p>
            <a:pPr indent="273050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indent="273050"/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Бокен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- деревянный меч. </a:t>
            </a:r>
          </a:p>
          <a:p>
            <a:pPr indent="273050"/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Содержимое 10" descr="бокен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357158" y="1071546"/>
            <a:ext cx="3895015" cy="3071834"/>
          </a:xfrm>
        </p:spPr>
      </p:pic>
      <p:sp>
        <p:nvSpPr>
          <p:cNvPr id="10" name="Скругленный прямоугольник 9"/>
          <p:cNvSpPr/>
          <p:nvPr/>
        </p:nvSpPr>
        <p:spPr>
          <a:xfrm>
            <a:off x="357158" y="4886335"/>
            <a:ext cx="1000132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200" b="1" dirty="0" err="1" smtClean="0">
                <a:latin typeface="Times New Roman" pitchFamily="18" charset="0"/>
                <a:cs typeface="Times New Roman" pitchFamily="18" charset="0"/>
              </a:rPr>
              <a:t>Кю</a:t>
            </a:r>
            <a:endParaRPr lang="ru-RU" sz="2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28728" y="4857760"/>
            <a:ext cx="285752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ученический разряд в японских видах спорта, от боевых искусств до игр.</a:t>
            </a:r>
          </a:p>
          <a:p>
            <a:endParaRPr lang="ru-RU" dirty="0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4714876" y="1357298"/>
            <a:ext cx="3571900" cy="42862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180975"/>
            <a:r>
              <a:rPr lang="ru-RU" sz="2000" b="1" dirty="0" err="1" smtClean="0">
                <a:latin typeface="Times New Roman" pitchFamily="18" charset="0"/>
                <a:cs typeface="Times New Roman" pitchFamily="18" charset="0"/>
              </a:rPr>
              <a:t>Танто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- деревянный нож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5" name="Содержимое 11" descr="танто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0628" y="1928802"/>
            <a:ext cx="3136352" cy="3552923"/>
          </a:xfrm>
          <a:prstGeom prst="rect">
            <a:avLst/>
          </a:prstGeom>
        </p:spPr>
      </p:pic>
    </p:spTree>
  </p:cSld>
  <p:clrMapOvr>
    <a:masterClrMapping/>
  </p:clrMapOvr>
  <p:transition>
    <p:wipe dir="u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0572" y="274638"/>
            <a:ext cx="7496204" cy="582594"/>
          </a:xfrm>
        </p:spPr>
        <p:txBody>
          <a:bodyPr>
            <a:normAutofit/>
          </a:bodyPr>
          <a:lstStyle/>
          <a:p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  <a:r>
              <a:rPr lang="ru-RU" sz="28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Малич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Екатерина</a:t>
            </a:r>
            <a:endParaRPr lang="ru-RU" sz="2800" b="1" i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я.jpg"/>
          <p:cNvPicPr>
            <a:picLocks noGrp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>
            <a:off x="2472789" y="928670"/>
            <a:ext cx="3527971" cy="5545155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3429024" cy="5815034"/>
          </a:xfrm>
        </p:spPr>
        <p:txBody>
          <a:bodyPr/>
          <a:lstStyle/>
          <a:p>
            <a:pPr marL="180975" indent="36195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Батман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 движение, представляющее из себя какое-либо отведение, приведение или сгибание одной, работающей ноги стоя на всей стопе или на </a:t>
            </a:r>
            <a:r>
              <a:rPr lang="ru-RU" sz="2000" dirty="0" err="1" smtClean="0">
                <a:latin typeface="Times New Roman" pitchFamily="18" charset="0"/>
                <a:cs typeface="Times New Roman" pitchFamily="18" charset="0"/>
              </a:rPr>
              <a:t>полупальцах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180975" indent="36195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Булавы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предмет в художественной гимнастике.</a:t>
            </a:r>
          </a:p>
          <a:p>
            <a:pPr marL="180975" indent="36195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180975" indent="36195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Пируэт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полный круговой поворот всем телом на носке одной ноги.</a:t>
            </a:r>
          </a:p>
          <a:p>
            <a:pPr marL="180975" indent="36195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Плие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- сгибание одной либо обеих ног, приседание на двух либо на одной ноге.</a:t>
            </a:r>
          </a:p>
          <a:p>
            <a:pPr marL="180975" indent="361950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5" name="Содержимое 4" descr="булавы.jpg"/>
          <p:cNvPicPr>
            <a:picLocks noGrp="1" noChangeAspect="1"/>
          </p:cNvPicPr>
          <p:nvPr>
            <p:ph sz="quarter" idx="2"/>
          </p:nvPr>
        </p:nvPicPr>
        <p:blipFill>
          <a:blip r:embed="rId2" cstate="email"/>
          <a:stretch>
            <a:fillRect/>
          </a:stretch>
        </p:blipFill>
        <p:spPr>
          <a:xfrm>
            <a:off x="4286248" y="1357298"/>
            <a:ext cx="3767249" cy="3707528"/>
          </a:xfrm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sz="quarter" idx="1"/>
          </p:nvPr>
        </p:nvSpPr>
        <p:spPr>
          <a:xfrm>
            <a:off x="428625" y="285728"/>
            <a:ext cx="7496175" cy="6259512"/>
          </a:xfrm>
        </p:spPr>
        <p:txBody>
          <a:bodyPr/>
          <a:lstStyle/>
          <a:p>
            <a:pPr marL="85725" indent="62865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Художественная гимнастика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 — вид спорта, выполнение под музыку различных гимнастических и танцевальных упражнений без предмета, а также с предметом.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5" name="Рисунок 4" descr="Гимнастика 3.jpg"/>
          <p:cNvPicPr/>
          <p:nvPr/>
        </p:nvPicPr>
        <p:blipFill>
          <a:blip r:embed="rId2" cstate="email"/>
          <a:stretch>
            <a:fillRect/>
          </a:stretch>
        </p:blipFill>
        <p:spPr>
          <a:xfrm>
            <a:off x="642910" y="1397404"/>
            <a:ext cx="1924050" cy="2888852"/>
          </a:xfrm>
          <a:prstGeom prst="rect">
            <a:avLst/>
          </a:prstGeom>
        </p:spPr>
      </p:pic>
      <p:pic>
        <p:nvPicPr>
          <p:cNvPr id="6" name="Рисунок 5" descr="гимнастика 2.jpg"/>
          <p:cNvPicPr/>
          <p:nvPr/>
        </p:nvPicPr>
        <p:blipFill>
          <a:blip r:embed="rId3" cstate="email"/>
          <a:stretch>
            <a:fillRect/>
          </a:stretch>
        </p:blipFill>
        <p:spPr>
          <a:xfrm>
            <a:off x="2143108" y="3583518"/>
            <a:ext cx="1847850" cy="2774440"/>
          </a:xfrm>
          <a:prstGeom prst="rect">
            <a:avLst/>
          </a:prstGeom>
        </p:spPr>
      </p:pic>
      <p:pic>
        <p:nvPicPr>
          <p:cNvPr id="7" name="Рисунок 6" descr="Гимнастика 5.jpg"/>
          <p:cNvPicPr/>
          <p:nvPr/>
        </p:nvPicPr>
        <p:blipFill>
          <a:blip r:embed="rId4" cstate="email"/>
          <a:stretch>
            <a:fillRect/>
          </a:stretch>
        </p:blipFill>
        <p:spPr>
          <a:xfrm>
            <a:off x="3571868" y="1376366"/>
            <a:ext cx="1914479" cy="2552700"/>
          </a:xfrm>
          <a:prstGeom prst="rect">
            <a:avLst/>
          </a:prstGeom>
        </p:spPr>
      </p:pic>
      <p:pic>
        <p:nvPicPr>
          <p:cNvPr id="8" name="Рисунок 7" descr="гимнастика.jpg"/>
          <p:cNvPicPr/>
          <p:nvPr/>
        </p:nvPicPr>
        <p:blipFill>
          <a:blip r:embed="rId5" cstate="email"/>
          <a:stretch>
            <a:fillRect/>
          </a:stretch>
        </p:blipFill>
        <p:spPr>
          <a:xfrm>
            <a:off x="5429256" y="3214686"/>
            <a:ext cx="2786082" cy="2214578"/>
          </a:xfrm>
          <a:prstGeom prst="rect">
            <a:avLst/>
          </a:prstGeom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07504" y="1268760"/>
            <a:ext cx="8501122" cy="4160504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4400" dirty="0" smtClean="0"/>
              <a:t>В ходе проведения школьного конкурса       </a:t>
            </a:r>
          </a:p>
          <a:p>
            <a:pPr algn="ctr">
              <a:buNone/>
            </a:pPr>
            <a:r>
              <a:rPr lang="ru-RU" sz="4400" dirty="0" smtClean="0"/>
              <a:t>сложился его </a:t>
            </a:r>
            <a:r>
              <a:rPr lang="ru-RU" sz="4400" dirty="0" err="1" smtClean="0"/>
              <a:t>слоган</a:t>
            </a:r>
            <a:r>
              <a:rPr lang="ru-RU" sz="4400" dirty="0" smtClean="0"/>
              <a:t>:     </a:t>
            </a:r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sz="13900" i="1" dirty="0" smtClean="0">
                <a:solidFill>
                  <a:schemeClr val="accent3">
                    <a:lumMod val="75000"/>
                  </a:schemeClr>
                </a:solidFill>
              </a:rPr>
              <a:t>Чтобы правильно писать, нужно словари читать!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70" y="1857364"/>
            <a:ext cx="6429420" cy="15716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sz="4000" b="0" cap="none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Профессионализмы в моей семье</a:t>
            </a:r>
            <a:endParaRPr lang="ru-RU" sz="4000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429124" y="5214950"/>
            <a:ext cx="4071966" cy="428628"/>
          </a:xfrm>
        </p:spPr>
        <p:txBody>
          <a:bodyPr>
            <a:noAutofit/>
          </a:bodyPr>
          <a:lstStyle/>
          <a:p>
            <a:r>
              <a:rPr lang="ru-RU" sz="2800" dirty="0" smtClean="0">
                <a:solidFill>
                  <a:schemeClr val="accent1"/>
                </a:solidFill>
              </a:rPr>
              <a:t>Калашникова Марина</a:t>
            </a:r>
            <a:endParaRPr lang="ru-RU" sz="2800" dirty="0">
              <a:solidFill>
                <a:schemeClr val="accent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857620" y="857232"/>
            <a:ext cx="229146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000" b="1" cap="small" dirty="0" smtClean="0">
                <a:solidFill>
                  <a:srgbClr val="FE8637"/>
                </a:solidFill>
              </a:rPr>
              <a:t>Словарь</a:t>
            </a:r>
            <a:endParaRPr lang="ru-RU" dirty="0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00034" y="500042"/>
            <a:ext cx="7467600" cy="5572164"/>
          </a:xfrm>
        </p:spPr>
        <p:txBody>
          <a:bodyPr>
            <a:normAutofit fontScale="25000" lnSpcReduction="20000"/>
          </a:bodyPr>
          <a:lstStyle/>
          <a:p>
            <a:pPr algn="just">
              <a:buNone/>
            </a:pPr>
            <a:r>
              <a:rPr lang="ru-RU" sz="16000" dirty="0" smtClean="0"/>
              <a:t>      Данный конкурс оказался отличной возможностью познакомиться с созданием словаря лично. Интересно было узнать, с чем сталкиваются составители словарей. Самое важное, что мне удалось выяснить – что это сложная работа, требующая усердия,  терпения и внимания. </a:t>
            </a: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714348" y="214290"/>
            <a:ext cx="7429552" cy="204311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  Мой словарь посвящен терминам, связанным с работой психолога и менеджера.  А тема его: «Профессионализмы в моей семье».  Причем, представителем обеих профессий является один человек -  моя мама, словарь ей и посвящен. Почему я считаю, что такой словарь имеет право на существование?</a:t>
            </a:r>
            <a:endParaRPr lang="ru-RU" dirty="0"/>
          </a:p>
        </p:txBody>
      </p:sp>
      <p:pic>
        <p:nvPicPr>
          <p:cNvPr id="4" name="Picture 2" descr="http://i.gyazo.com/c69213fabe7e75b9c806dad55d4629a2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928926" y="2214554"/>
            <a:ext cx="3024336" cy="430190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285728"/>
            <a:ext cx="7424766" cy="135732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dirty="0" smtClean="0"/>
              <a:t>     Конечно же, имеются словари, связанные с работой психолога. Но такими словарями интересуются лишь люди, имеющие какое-то отношение к психологии или менеджменту. </a:t>
            </a:r>
          </a:p>
          <a:p>
            <a:endParaRPr lang="ru-RU" dirty="0" smtClean="0"/>
          </a:p>
          <a:p>
            <a:endParaRPr lang="ru-RU" dirty="0"/>
          </a:p>
        </p:txBody>
      </p:sp>
      <p:pic>
        <p:nvPicPr>
          <p:cNvPr id="4" name="Picture 2" descr="http://i.gyazo.com/be9e9482b1d2a8deecb7e2863dac9666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71736" y="1785926"/>
            <a:ext cx="3744416" cy="47762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>
          <a:xfrm>
            <a:off x="642910" y="214290"/>
            <a:ext cx="7467600" cy="1614486"/>
          </a:xfrm>
        </p:spPr>
        <p:txBody>
          <a:bodyPr>
            <a:normAutofit fontScale="92500"/>
          </a:bodyPr>
          <a:lstStyle/>
          <a:p>
            <a:pPr>
              <a:buNone/>
            </a:pPr>
            <a:r>
              <a:rPr lang="ru-RU" dirty="0" smtClean="0"/>
              <a:t>      Мой словарь содержит несколько основных понятий, которые, возможно, кого-то далекого от этих специальностей, помогут заинтересовать работой психолога или менеджера.</a:t>
            </a:r>
          </a:p>
          <a:p>
            <a:endParaRPr lang="ru-RU" dirty="0"/>
          </a:p>
        </p:txBody>
      </p:sp>
      <p:pic>
        <p:nvPicPr>
          <p:cNvPr id="6" name="Picture 2" descr="http://i.gyazo.com/58deb181dd03cb3e0815f7ef83641807.pn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14348" y="2071678"/>
            <a:ext cx="3240360" cy="42621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4" descr="http://i.gyazo.com/5d4d58d82ed12c73cd51cfdfbd260e56.pn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1988840"/>
            <a:ext cx="3045169" cy="42847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86116" y="260648"/>
            <a:ext cx="5606364" cy="882336"/>
          </a:xfrm>
        </p:spPr>
        <p:txBody>
          <a:bodyPr/>
          <a:lstStyle/>
          <a:p>
            <a:r>
              <a:rPr lang="ru-RU" dirty="0" smtClean="0"/>
              <a:t>Кикбоксинг </a:t>
            </a:r>
            <a:endParaRPr lang="ru-RU" dirty="0"/>
          </a:p>
        </p:txBody>
      </p:sp>
      <p:pic>
        <p:nvPicPr>
          <p:cNvPr id="4" name="Объект 3" descr="C:\Users\Маша\Desktop\9JGLu9qr9kU.jpg"/>
          <p:cNvPicPr>
            <a:picLocks noGrp="1"/>
          </p:cNvPicPr>
          <p:nvPr>
            <p:ph sz="quarter" idx="4294967295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1560" y="1268760"/>
            <a:ext cx="3024336" cy="4555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026" name="Picture 2" descr="C:\Users\user\Desktop\x_203c9edd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2132856"/>
            <a:ext cx="3422520" cy="228356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2425810906"/>
      </p:ext>
    </p:extLst>
  </p:cSld>
  <p:clrMapOvr>
    <a:masterClrMapping/>
  </p:clrMapOvr>
  <p:transition spd="slow">
    <p:blinds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5301208"/>
            <a:ext cx="6512511" cy="1143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4294967295"/>
          </p:nvPr>
        </p:nvSpPr>
        <p:spPr>
          <a:xfrm>
            <a:off x="0" y="0"/>
            <a:ext cx="9144000" cy="6858000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endParaRPr lang="ru-RU" dirty="0" smtClean="0"/>
          </a:p>
          <a:p>
            <a:endParaRPr lang="ru-RU" dirty="0"/>
          </a:p>
          <a:p>
            <a:pPr marL="45720" indent="0">
              <a:buNone/>
            </a:pPr>
            <a:r>
              <a:rPr lang="ru-RU" dirty="0" smtClean="0"/>
              <a:t>   АППЕРКОТ </a:t>
            </a:r>
            <a:r>
              <a:rPr lang="ru-RU" dirty="0"/>
              <a:t>– удар снизу в ближнем бою. Приобретает силу от резкого выпрямления тела с одновременным поворотом туловища в сторону удара, отчего бьющая рука выдвигается вперед к цели</a:t>
            </a:r>
            <a:r>
              <a:rPr lang="ru-RU" dirty="0" smtClean="0"/>
              <a:t>.</a:t>
            </a:r>
            <a:br>
              <a:rPr lang="ru-RU" dirty="0" smtClean="0"/>
            </a:br>
            <a:r>
              <a:rPr lang="ru-RU" dirty="0"/>
              <a:t> 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"</a:t>
            </a:r>
            <a:r>
              <a:rPr lang="ru-RU" dirty="0"/>
              <a:t>БОКС" – команда рефери, по которой спортсмены начинают или возобновляют бой.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 smtClean="0"/>
          </a:p>
          <a:p>
            <a:pPr marL="45720" indent="0">
              <a:buNone/>
            </a:pPr>
            <a:endParaRPr lang="ru-RU" dirty="0" smtClean="0"/>
          </a:p>
          <a:p>
            <a:pPr marL="45720" indent="0">
              <a:buNone/>
            </a:pP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 НОКДАУН </a:t>
            </a:r>
            <a:r>
              <a:rPr lang="ru-RU" dirty="0"/>
              <a:t>– положение боксера после пропущенного удара, когда он не может продолжать бой в течение 8-9 секунд.</a:t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  </a:t>
            </a:r>
          </a:p>
          <a:p>
            <a:pPr marL="45720" indent="0">
              <a:buNone/>
            </a:pPr>
            <a:r>
              <a:rPr lang="ru-RU" dirty="0" smtClean="0"/>
              <a:t> НОКАУТ </a:t>
            </a:r>
            <a:r>
              <a:rPr lang="ru-RU" dirty="0"/>
              <a:t>– положение боксера после пропущенного удара, когда он не в состоянии продолжить бой в течение 10 секунд и больше.</a:t>
            </a:r>
            <a:br>
              <a:rPr lang="ru-RU" dirty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>   </a:t>
            </a:r>
            <a:endParaRPr lang="ru-RU" b="1" dirty="0" smtClean="0"/>
          </a:p>
          <a:p>
            <a:pPr marL="45720" indent="0">
              <a:buNone/>
            </a:pPr>
            <a:r>
              <a:rPr lang="ru-RU" dirty="0" smtClean="0"/>
              <a:t> </a:t>
            </a:r>
            <a:br>
              <a:rPr lang="ru-RU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endParaRPr lang="ru-RU" i="1" dirty="0"/>
          </a:p>
        </p:txBody>
      </p:sp>
      <p:pic>
        <p:nvPicPr>
          <p:cNvPr id="1026" name="Picture 2" descr="C:\Users\user\Desktop\priemu_tai-box2_08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052736"/>
            <a:ext cx="1962125" cy="7295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Apperkot_2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2204864"/>
            <a:ext cx="2006719" cy="13773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Nokaut.jpg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5301208"/>
            <a:ext cx="2055966" cy="1368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672450754"/>
      </p:ext>
    </p:extLst>
  </p:cSld>
  <p:clrMapOvr>
    <a:masterClrMapping/>
  </p:clrMapOvr>
  <p:transition spd="slow">
    <p:split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265</TotalTime>
  <Words>597</Words>
  <Application>Microsoft Office PowerPoint</Application>
  <PresentationFormat>Экран (4:3)</PresentationFormat>
  <Paragraphs>72</Paragraphs>
  <Slides>28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Эркер</vt:lpstr>
      <vt:lpstr>Общешкольный словарный проект «Словарь моей семьи»</vt:lpstr>
      <vt:lpstr>Несколько слов о проекте</vt:lpstr>
      <vt:lpstr> Профессионализмы в моей семье</vt:lpstr>
      <vt:lpstr>Слайд 4</vt:lpstr>
      <vt:lpstr>Слайд 5</vt:lpstr>
      <vt:lpstr>Слайд 6</vt:lpstr>
      <vt:lpstr>Слайд 7</vt:lpstr>
      <vt:lpstr>Кикбоксинг </vt:lpstr>
      <vt:lpstr>Слайд 9</vt:lpstr>
      <vt:lpstr>            Юрист</vt:lpstr>
      <vt:lpstr>Слайд 11</vt:lpstr>
      <vt:lpstr>Пианист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              Профессионализмы в моей семье </vt:lpstr>
      <vt:lpstr>                         Малич Владимир </vt:lpstr>
      <vt:lpstr>Слайд 22</vt:lpstr>
      <vt:lpstr>Слайд 23</vt:lpstr>
      <vt:lpstr>Слайд 24</vt:lpstr>
      <vt:lpstr>                     Малич Екатерина</vt:lpstr>
      <vt:lpstr>Слайд 26</vt:lpstr>
      <vt:lpstr>Слайд 27</vt:lpstr>
      <vt:lpstr>Слайд 28</vt:lpstr>
    </vt:vector>
  </TitlesOfParts>
  <Company>Ho,e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Словарь             Профессионализмы в моей семье</dc:title>
  <dc:creator>Malich</dc:creator>
  <cp:lastModifiedBy>Пользователь Windows</cp:lastModifiedBy>
  <cp:revision>35</cp:revision>
  <dcterms:created xsi:type="dcterms:W3CDTF">2014-12-09T12:13:45Z</dcterms:created>
  <dcterms:modified xsi:type="dcterms:W3CDTF">2014-12-23T09:19:44Z</dcterms:modified>
</cp:coreProperties>
</file>