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305" r:id="rId2"/>
    <p:sldId id="281" r:id="rId3"/>
    <p:sldId id="282" r:id="rId4"/>
    <p:sldId id="258" r:id="rId5"/>
    <p:sldId id="259" r:id="rId6"/>
    <p:sldId id="280" r:id="rId7"/>
    <p:sldId id="278" r:id="rId8"/>
    <p:sldId id="265" r:id="rId9"/>
    <p:sldId id="263" r:id="rId10"/>
    <p:sldId id="279" r:id="rId11"/>
    <p:sldId id="306" r:id="rId12"/>
    <p:sldId id="328" r:id="rId13"/>
    <p:sldId id="309" r:id="rId14"/>
    <p:sldId id="311" r:id="rId15"/>
    <p:sldId id="313" r:id="rId16"/>
    <p:sldId id="315" r:id="rId17"/>
    <p:sldId id="317" r:id="rId18"/>
    <p:sldId id="335" r:id="rId19"/>
    <p:sldId id="329" r:id="rId20"/>
    <p:sldId id="331" r:id="rId21"/>
    <p:sldId id="333" r:id="rId22"/>
    <p:sldId id="319" r:id="rId23"/>
    <p:sldId id="320" r:id="rId24"/>
    <p:sldId id="322" r:id="rId25"/>
    <p:sldId id="324" r:id="rId26"/>
    <p:sldId id="326" r:id="rId27"/>
    <p:sldId id="343" r:id="rId28"/>
    <p:sldId id="338" r:id="rId29"/>
    <p:sldId id="341" r:id="rId30"/>
    <p:sldId id="340" r:id="rId31"/>
    <p:sldId id="34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A0000"/>
    <a:srgbClr val="0BD0D9"/>
    <a:srgbClr val="E7EBF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187" autoAdjust="0"/>
  </p:normalViewPr>
  <p:slideViewPr>
    <p:cSldViewPr>
      <p:cViewPr>
        <p:scale>
          <a:sx n="80" d="100"/>
          <a:sy n="80" d="100"/>
        </p:scale>
        <p:origin x="-354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3408F-965A-40A3-B08A-D380DB295F3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AA62A-B4ED-410E-8936-9BF03A0A2DF7}">
      <dgm:prSet phldrT="[Текст]" custT="1"/>
      <dgm:spPr/>
      <dgm:t>
        <a:bodyPr/>
        <a:lstStyle/>
        <a:p>
          <a:r>
            <a:rPr lang="ru-RU" sz="2400" dirty="0" err="1" smtClean="0"/>
            <a:t>Чернобурые</a:t>
          </a:r>
          <a:r>
            <a:rPr lang="ru-RU" sz="2400" dirty="0" smtClean="0"/>
            <a:t> лисицы</a:t>
          </a:r>
          <a:endParaRPr lang="ru-RU" sz="2400" dirty="0"/>
        </a:p>
      </dgm:t>
    </dgm:pt>
    <dgm:pt modelId="{D1539B80-8B76-4E26-B2E8-56EEAAA41491}" type="parTrans" cxnId="{C97F902F-6AEE-4CFF-8879-BB16D7AD4A90}">
      <dgm:prSet/>
      <dgm:spPr/>
      <dgm:t>
        <a:bodyPr/>
        <a:lstStyle/>
        <a:p>
          <a:endParaRPr lang="ru-RU"/>
        </a:p>
      </dgm:t>
    </dgm:pt>
    <dgm:pt modelId="{70E6A918-5C4F-4AD0-B753-58E5D892DEEE}" type="sibTrans" cxnId="{C97F902F-6AEE-4CFF-8879-BB16D7AD4A90}">
      <dgm:prSet/>
      <dgm:spPr/>
      <dgm:t>
        <a:bodyPr/>
        <a:lstStyle/>
        <a:p>
          <a:endParaRPr lang="ru-RU"/>
        </a:p>
      </dgm:t>
    </dgm:pt>
    <dgm:pt modelId="{FF5F9FAC-EE40-4E09-A3E0-40B69A2C5EF4}">
      <dgm:prSet phldrT="[Текст]"/>
      <dgm:spPr/>
      <dgm:t>
        <a:bodyPr/>
        <a:lstStyle/>
        <a:p>
          <a:r>
            <a:rPr lang="ru-RU" dirty="0" smtClean="0"/>
            <a:t>Донские жеребцы</a:t>
          </a:r>
          <a:endParaRPr lang="ru-RU" dirty="0"/>
        </a:p>
      </dgm:t>
    </dgm:pt>
    <dgm:pt modelId="{3F7D7D89-D634-41BD-B90C-FC5B728957DC}" type="parTrans" cxnId="{A394C87A-5AE4-4193-89A7-591CCDDCCC6F}">
      <dgm:prSet/>
      <dgm:spPr/>
      <dgm:t>
        <a:bodyPr/>
        <a:lstStyle/>
        <a:p>
          <a:endParaRPr lang="ru-RU"/>
        </a:p>
      </dgm:t>
    </dgm:pt>
    <dgm:pt modelId="{E56D3831-7006-4C69-86F5-193D24CDA40D}" type="sibTrans" cxnId="{A394C87A-5AE4-4193-89A7-591CCDDCCC6F}">
      <dgm:prSet/>
      <dgm:spPr/>
      <dgm:t>
        <a:bodyPr/>
        <a:lstStyle/>
        <a:p>
          <a:endParaRPr lang="ru-RU"/>
        </a:p>
      </dgm:t>
    </dgm:pt>
    <dgm:pt modelId="{20978562-6012-443C-B1F5-A7D607FA8156}">
      <dgm:prSet phldrT="[Текст]"/>
      <dgm:spPr/>
      <dgm:t>
        <a:bodyPr/>
        <a:lstStyle/>
        <a:p>
          <a:r>
            <a:rPr lang="ru-RU" dirty="0" smtClean="0"/>
            <a:t>Булат</a:t>
          </a:r>
          <a:endParaRPr lang="ru-RU" dirty="0"/>
        </a:p>
      </dgm:t>
    </dgm:pt>
    <dgm:pt modelId="{BC276AD2-6C3B-4BCA-BB6A-1C37CA0EC969}" type="parTrans" cxnId="{30F43F20-FF8D-41A5-8EE7-9F988E36084F}">
      <dgm:prSet/>
      <dgm:spPr/>
      <dgm:t>
        <a:bodyPr/>
        <a:lstStyle/>
        <a:p>
          <a:endParaRPr lang="ru-RU"/>
        </a:p>
      </dgm:t>
    </dgm:pt>
    <dgm:pt modelId="{1AB4BA31-57CA-4A14-8B7A-BD0BD55B4FB5}" type="sibTrans" cxnId="{30F43F20-FF8D-41A5-8EE7-9F988E36084F}">
      <dgm:prSet/>
      <dgm:spPr/>
      <dgm:t>
        <a:bodyPr/>
        <a:lstStyle/>
        <a:p>
          <a:endParaRPr lang="ru-RU"/>
        </a:p>
      </dgm:t>
    </dgm:pt>
    <dgm:pt modelId="{869C77E2-FA7E-44CE-BB53-47DD292A6CB5}">
      <dgm:prSet phldrT="[Текст]"/>
      <dgm:spPr/>
      <dgm:t>
        <a:bodyPr/>
        <a:lstStyle/>
        <a:p>
          <a:r>
            <a:rPr lang="ru-RU" dirty="0" smtClean="0"/>
            <a:t>Серебро</a:t>
          </a:r>
          <a:endParaRPr lang="ru-RU" dirty="0"/>
        </a:p>
      </dgm:t>
    </dgm:pt>
    <dgm:pt modelId="{C9D4522F-9DBD-48AE-A53A-63F085717DFC}" type="parTrans" cxnId="{25757F69-A322-4012-88C4-EE84A3E1CA99}">
      <dgm:prSet/>
      <dgm:spPr/>
      <dgm:t>
        <a:bodyPr/>
        <a:lstStyle/>
        <a:p>
          <a:endParaRPr lang="ru-RU"/>
        </a:p>
      </dgm:t>
    </dgm:pt>
    <dgm:pt modelId="{168D8A56-DAAC-4DE5-94AF-06C214902F71}" type="sibTrans" cxnId="{25757F69-A322-4012-88C4-EE84A3E1CA99}">
      <dgm:prSet/>
      <dgm:spPr/>
      <dgm:t>
        <a:bodyPr/>
        <a:lstStyle/>
        <a:p>
          <a:endParaRPr lang="ru-RU"/>
        </a:p>
      </dgm:t>
    </dgm:pt>
    <dgm:pt modelId="{FA336C74-5A08-4864-867C-77A4978527DC}">
      <dgm:prSet phldrT="[Текст]"/>
      <dgm:spPr/>
      <dgm:t>
        <a:bodyPr/>
        <a:lstStyle/>
        <a:p>
          <a:r>
            <a:rPr lang="ru-RU" dirty="0" smtClean="0"/>
            <a:t>Золото</a:t>
          </a:r>
          <a:endParaRPr lang="ru-RU" dirty="0"/>
        </a:p>
      </dgm:t>
    </dgm:pt>
    <dgm:pt modelId="{AF03131A-D42F-4875-AA67-6C432514FAAE}" type="parTrans" cxnId="{E8345862-03C9-4EE6-9116-E788532158F6}">
      <dgm:prSet/>
      <dgm:spPr/>
      <dgm:t>
        <a:bodyPr/>
        <a:lstStyle/>
        <a:p>
          <a:endParaRPr lang="ru-RU"/>
        </a:p>
      </dgm:t>
    </dgm:pt>
    <dgm:pt modelId="{90DC13E9-0A2D-4069-8E6B-FA974DF12B7A}" type="sibTrans" cxnId="{E8345862-03C9-4EE6-9116-E788532158F6}">
      <dgm:prSet/>
      <dgm:spPr/>
      <dgm:t>
        <a:bodyPr/>
        <a:lstStyle/>
        <a:p>
          <a:endParaRPr lang="ru-RU"/>
        </a:p>
      </dgm:t>
    </dgm:pt>
    <dgm:pt modelId="{3310AC65-FE0A-4969-AEF3-7883C9390B9D}">
      <dgm:prSet phldrT="[Текст]"/>
      <dgm:spPr/>
      <dgm:t>
        <a:bodyPr/>
        <a:lstStyle/>
        <a:p>
          <a:r>
            <a:rPr lang="ru-RU" dirty="0" smtClean="0"/>
            <a:t>Соболя</a:t>
          </a:r>
          <a:endParaRPr lang="ru-RU" dirty="0"/>
        </a:p>
      </dgm:t>
    </dgm:pt>
    <dgm:pt modelId="{CA9AB3A7-EBA6-4750-AEC8-27BA6A9BE88B}" type="parTrans" cxnId="{B0949B44-7E4F-4D52-8415-0B6883B5FC46}">
      <dgm:prSet/>
      <dgm:spPr/>
      <dgm:t>
        <a:bodyPr/>
        <a:lstStyle/>
        <a:p>
          <a:endParaRPr lang="ru-RU"/>
        </a:p>
      </dgm:t>
    </dgm:pt>
    <dgm:pt modelId="{2770A157-7217-469E-B753-846005A6798D}" type="sibTrans" cxnId="{B0949B44-7E4F-4D52-8415-0B6883B5FC46}">
      <dgm:prSet/>
      <dgm:spPr/>
      <dgm:t>
        <a:bodyPr/>
        <a:lstStyle/>
        <a:p>
          <a:endParaRPr lang="ru-RU"/>
        </a:p>
      </dgm:t>
    </dgm:pt>
    <dgm:pt modelId="{4A5898D2-A067-44B6-A1BD-D4027C6C595E}">
      <dgm:prSet phldrT="[Текст]" custT="1"/>
      <dgm:spPr/>
      <dgm:t>
        <a:bodyPr/>
        <a:lstStyle/>
        <a:p>
          <a:r>
            <a:rPr lang="ru-RU" sz="2400" dirty="0" smtClean="0"/>
            <a:t>Неуказанный товар</a:t>
          </a:r>
          <a:endParaRPr lang="ru-RU" sz="2400" dirty="0"/>
        </a:p>
      </dgm:t>
    </dgm:pt>
    <dgm:pt modelId="{491AB218-7FD3-47FA-85A1-7193A9397AB3}" type="parTrans" cxnId="{F5D5E0BA-DA84-4C81-9ECA-9AB5464B9490}">
      <dgm:prSet/>
      <dgm:spPr/>
      <dgm:t>
        <a:bodyPr/>
        <a:lstStyle/>
        <a:p>
          <a:endParaRPr lang="ru-RU"/>
        </a:p>
      </dgm:t>
    </dgm:pt>
    <dgm:pt modelId="{D97A0863-9E21-4CCA-8587-FD52B5E08C42}" type="sibTrans" cxnId="{F5D5E0BA-DA84-4C81-9ECA-9AB5464B9490}">
      <dgm:prSet/>
      <dgm:spPr/>
      <dgm:t>
        <a:bodyPr/>
        <a:lstStyle/>
        <a:p>
          <a:endParaRPr lang="ru-RU"/>
        </a:p>
      </dgm:t>
    </dgm:pt>
    <dgm:pt modelId="{F656F11F-F72E-40D0-9856-3D126D21432F}" type="pres">
      <dgm:prSet presAssocID="{8D93408F-965A-40A3-B08A-D380DB295F3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743244-BE56-480C-AA39-C644B596BEF0}" type="pres">
      <dgm:prSet presAssocID="{8D93408F-965A-40A3-B08A-D380DB295F36}" presName="cycle" presStyleCnt="0"/>
      <dgm:spPr/>
    </dgm:pt>
    <dgm:pt modelId="{08A62904-7096-4B34-B136-9771A851B890}" type="pres">
      <dgm:prSet presAssocID="{8D93408F-965A-40A3-B08A-D380DB295F36}" presName="centerShape" presStyleCnt="0"/>
      <dgm:spPr/>
    </dgm:pt>
    <dgm:pt modelId="{BA62EC58-0E17-4FD7-B752-9BFB8D774AF0}" type="pres">
      <dgm:prSet presAssocID="{8D93408F-965A-40A3-B08A-D380DB295F36}" presName="connSite" presStyleLbl="node1" presStyleIdx="0" presStyleCnt="8"/>
      <dgm:spPr/>
    </dgm:pt>
    <dgm:pt modelId="{4F08C3AD-37A4-480B-A683-B55EEDCFEAF4}" type="pres">
      <dgm:prSet presAssocID="{8D93408F-965A-40A3-B08A-D380DB295F36}" presName="visible" presStyleLbl="node1" presStyleIdx="0" presStyleCnt="8" custScaleX="129991" custScaleY="129268" custLinFactNeighborX="6126" custLinFactNeighborY="126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0677F79D-646C-47D2-9B6D-8337BCC5FC56}" type="pres">
      <dgm:prSet presAssocID="{D1539B80-8B76-4E26-B2E8-56EEAAA41491}" presName="Name25" presStyleLbl="parChTrans1D1" presStyleIdx="0" presStyleCnt="7"/>
      <dgm:spPr/>
      <dgm:t>
        <a:bodyPr/>
        <a:lstStyle/>
        <a:p>
          <a:endParaRPr lang="ru-RU"/>
        </a:p>
      </dgm:t>
    </dgm:pt>
    <dgm:pt modelId="{AFCF8973-6B6C-47AD-8A40-E8A516C6FDA4}" type="pres">
      <dgm:prSet presAssocID="{DB8AA62A-B4ED-410E-8936-9BF03A0A2DF7}" presName="node" presStyleCnt="0"/>
      <dgm:spPr/>
    </dgm:pt>
    <dgm:pt modelId="{8623326C-60DF-46D2-9F48-CB8D005D6EC4}" type="pres">
      <dgm:prSet presAssocID="{DB8AA62A-B4ED-410E-8936-9BF03A0A2DF7}" presName="parentNode" presStyleLbl="node1" presStyleIdx="1" presStyleCnt="8" custScaleX="264269" custScaleY="267488" custLinFactNeighborX="-26224" custLinFactNeighborY="498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F2A5B-E634-4AA7-A368-5A51AEA9DBF6}" type="pres">
      <dgm:prSet presAssocID="{DB8AA62A-B4ED-410E-8936-9BF03A0A2DF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40E6C-E609-48CA-BD87-7DD02D515659}" type="pres">
      <dgm:prSet presAssocID="{3F7D7D89-D634-41BD-B90C-FC5B728957DC}" presName="Name25" presStyleLbl="parChTrans1D1" presStyleIdx="1" presStyleCnt="7"/>
      <dgm:spPr/>
      <dgm:t>
        <a:bodyPr/>
        <a:lstStyle/>
        <a:p>
          <a:endParaRPr lang="ru-RU"/>
        </a:p>
      </dgm:t>
    </dgm:pt>
    <dgm:pt modelId="{D83AA331-22FB-418F-91C1-62D178530300}" type="pres">
      <dgm:prSet presAssocID="{FF5F9FAC-EE40-4E09-A3E0-40B69A2C5EF4}" presName="node" presStyleCnt="0"/>
      <dgm:spPr/>
    </dgm:pt>
    <dgm:pt modelId="{F52C9A2E-FD9C-4065-BC60-B609BF4C0338}" type="pres">
      <dgm:prSet presAssocID="{FF5F9FAC-EE40-4E09-A3E0-40B69A2C5EF4}" presName="parentNode" presStyleLbl="node1" presStyleIdx="2" presStyleCnt="8" custScaleX="287737" custScaleY="277440" custLinFactX="100000" custLinFactNeighborX="110549" custLinFactNeighborY="300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B3CAD-4A5B-4491-A2E5-BE990C243DB2}" type="pres">
      <dgm:prSet presAssocID="{FF5F9FAC-EE40-4E09-A3E0-40B69A2C5EF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1DE39-2DF1-4B89-8E19-ED0CB0CA0D92}" type="pres">
      <dgm:prSet presAssocID="{BC276AD2-6C3B-4BCA-BB6A-1C37CA0EC969}" presName="Name25" presStyleLbl="parChTrans1D1" presStyleIdx="2" presStyleCnt="7"/>
      <dgm:spPr/>
      <dgm:t>
        <a:bodyPr/>
        <a:lstStyle/>
        <a:p>
          <a:endParaRPr lang="ru-RU"/>
        </a:p>
      </dgm:t>
    </dgm:pt>
    <dgm:pt modelId="{F4706C16-C609-4AE4-932D-6CAF36F3130D}" type="pres">
      <dgm:prSet presAssocID="{20978562-6012-443C-B1F5-A7D607FA8156}" presName="node" presStyleCnt="0"/>
      <dgm:spPr/>
    </dgm:pt>
    <dgm:pt modelId="{91B3E913-F1B0-4D17-80C7-7C7EF38AD18E}" type="pres">
      <dgm:prSet presAssocID="{20978562-6012-443C-B1F5-A7D607FA8156}" presName="parentNode" presStyleLbl="node1" presStyleIdx="3" presStyleCnt="8" custScaleX="284075" custScaleY="272890" custLinFactX="200000" custLinFactNeighborX="219774" custLinFactNeighborY="975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C6974-7046-4F34-9F89-7BF35A1F621E}" type="pres">
      <dgm:prSet presAssocID="{20978562-6012-443C-B1F5-A7D607FA815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111F3-CB0C-4FE3-B26A-E77C82B78B88}" type="pres">
      <dgm:prSet presAssocID="{C9D4522F-9DBD-48AE-A53A-63F085717DFC}" presName="Name25" presStyleLbl="parChTrans1D1" presStyleIdx="3" presStyleCnt="7"/>
      <dgm:spPr/>
      <dgm:t>
        <a:bodyPr/>
        <a:lstStyle/>
        <a:p>
          <a:endParaRPr lang="ru-RU"/>
        </a:p>
      </dgm:t>
    </dgm:pt>
    <dgm:pt modelId="{7FF080C9-0CA2-4C52-95CE-EC28E09BA023}" type="pres">
      <dgm:prSet presAssocID="{869C77E2-FA7E-44CE-BB53-47DD292A6CB5}" presName="node" presStyleCnt="0"/>
      <dgm:spPr/>
    </dgm:pt>
    <dgm:pt modelId="{1464934D-BD46-4CA8-A820-7A6E2182A004}" type="pres">
      <dgm:prSet presAssocID="{869C77E2-FA7E-44CE-BB53-47DD292A6CB5}" presName="parentNode" presStyleLbl="node1" presStyleIdx="4" presStyleCnt="8" custScaleX="264122" custScaleY="238620" custLinFactX="144956" custLinFactY="100000" custLinFactNeighborX="200000" custLinFactNeighborY="1732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52BF8-9564-4674-A181-3EF8A1621393}" type="pres">
      <dgm:prSet presAssocID="{869C77E2-FA7E-44CE-BB53-47DD292A6C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FF640-F367-4FB2-9C71-BAB69D40774A}" type="pres">
      <dgm:prSet presAssocID="{AF03131A-D42F-4875-AA67-6C432514FAAE}" presName="Name25" presStyleLbl="parChTrans1D1" presStyleIdx="4" presStyleCnt="7"/>
      <dgm:spPr/>
      <dgm:t>
        <a:bodyPr/>
        <a:lstStyle/>
        <a:p>
          <a:endParaRPr lang="ru-RU"/>
        </a:p>
      </dgm:t>
    </dgm:pt>
    <dgm:pt modelId="{4F037F16-F625-4EDF-87F0-7566DD4E9D77}" type="pres">
      <dgm:prSet presAssocID="{FA336C74-5A08-4864-867C-77A4978527DC}" presName="node" presStyleCnt="0"/>
      <dgm:spPr/>
    </dgm:pt>
    <dgm:pt modelId="{3230719E-3EA1-48AE-B65C-F96D3CA34C41}" type="pres">
      <dgm:prSet presAssocID="{FA336C74-5A08-4864-867C-77A4978527DC}" presName="parentNode" presStyleLbl="node1" presStyleIdx="5" presStyleCnt="8" custScaleX="255814" custScaleY="244038" custLinFactY="65425" custLinFactNeighborX="-72461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55802-87E8-48F3-9486-FE8AA25B9E14}" type="pres">
      <dgm:prSet presAssocID="{FA336C74-5A08-4864-867C-77A4978527DC}" presName="childNode" presStyleLbl="revTx" presStyleIdx="0" presStyleCnt="0">
        <dgm:presLayoutVars>
          <dgm:bulletEnabled val="1"/>
        </dgm:presLayoutVars>
      </dgm:prSet>
      <dgm:spPr/>
    </dgm:pt>
    <dgm:pt modelId="{D433BE11-1061-4DF6-ABE4-B754F226CEC5}" type="pres">
      <dgm:prSet presAssocID="{CA9AB3A7-EBA6-4750-AEC8-27BA6A9BE88B}" presName="Name25" presStyleLbl="parChTrans1D1" presStyleIdx="5" presStyleCnt="7"/>
      <dgm:spPr/>
      <dgm:t>
        <a:bodyPr/>
        <a:lstStyle/>
        <a:p>
          <a:endParaRPr lang="ru-RU"/>
        </a:p>
      </dgm:t>
    </dgm:pt>
    <dgm:pt modelId="{2A8684A3-E646-4071-B04D-FFBCDF4FF702}" type="pres">
      <dgm:prSet presAssocID="{3310AC65-FE0A-4969-AEF3-7883C9390B9D}" presName="node" presStyleCnt="0"/>
      <dgm:spPr/>
    </dgm:pt>
    <dgm:pt modelId="{FB13C654-A311-4EC3-8D0B-60300358D855}" type="pres">
      <dgm:prSet presAssocID="{3310AC65-FE0A-4969-AEF3-7883C9390B9D}" presName="parentNode" presStyleLbl="node1" presStyleIdx="6" presStyleCnt="8" custScaleX="295061" custScaleY="279956" custLinFactX="-227967" custLinFactNeighborX="-300000" custLinFactNeighborY="13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8EF98-2B59-4C61-8DF1-05F5FDF900FE}" type="pres">
      <dgm:prSet presAssocID="{3310AC65-FE0A-4969-AEF3-7883C9390B9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468EA-21CC-4515-BA54-8A46A287C67F}" type="pres">
      <dgm:prSet presAssocID="{491AB218-7FD3-47FA-85A1-7193A9397AB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F2622FA9-ED47-479F-8B29-8E8AA9F66A20}" type="pres">
      <dgm:prSet presAssocID="{4A5898D2-A067-44B6-A1BD-D4027C6C595E}" presName="node" presStyleCnt="0"/>
      <dgm:spPr/>
    </dgm:pt>
    <dgm:pt modelId="{EECA6276-64B1-4850-9121-49366027D366}" type="pres">
      <dgm:prSet presAssocID="{4A5898D2-A067-44B6-A1BD-D4027C6C595E}" presName="parentNode" presStyleLbl="node1" presStyleIdx="7" presStyleCnt="8" custScaleX="272302" custScaleY="256971" custLinFactX="-153319" custLinFactY="-300000" custLinFactNeighborX="-200000" custLinFactNeighborY="-3814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7FE90-8E0C-4329-8417-9CA10E033AC2}" type="pres">
      <dgm:prSet presAssocID="{4A5898D2-A067-44B6-A1BD-D4027C6C595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57F69-A322-4012-88C4-EE84A3E1CA99}" srcId="{8D93408F-965A-40A3-B08A-D380DB295F36}" destId="{869C77E2-FA7E-44CE-BB53-47DD292A6CB5}" srcOrd="3" destOrd="0" parTransId="{C9D4522F-9DBD-48AE-A53A-63F085717DFC}" sibTransId="{168D8A56-DAAC-4DE5-94AF-06C214902F71}"/>
    <dgm:cxn modelId="{36B01F86-4B49-48E6-9E0F-EFB1E0261AC4}" type="presOf" srcId="{FA336C74-5A08-4864-867C-77A4978527DC}" destId="{3230719E-3EA1-48AE-B65C-F96D3CA34C41}" srcOrd="0" destOrd="0" presId="urn:microsoft.com/office/officeart/2005/8/layout/radial2"/>
    <dgm:cxn modelId="{8A649141-EC24-4EAD-8093-49D1AB56D903}" type="presOf" srcId="{869C77E2-FA7E-44CE-BB53-47DD292A6CB5}" destId="{1464934D-BD46-4CA8-A820-7A6E2182A004}" srcOrd="0" destOrd="0" presId="urn:microsoft.com/office/officeart/2005/8/layout/radial2"/>
    <dgm:cxn modelId="{7220B7D0-ABD5-4BC7-9B01-08F18CAE901D}" type="presOf" srcId="{4A5898D2-A067-44B6-A1BD-D4027C6C595E}" destId="{EECA6276-64B1-4850-9121-49366027D366}" srcOrd="0" destOrd="0" presId="urn:microsoft.com/office/officeart/2005/8/layout/radial2"/>
    <dgm:cxn modelId="{EE86FF08-89F5-4AA4-8CE8-3AFE2AA3A122}" type="presOf" srcId="{3310AC65-FE0A-4969-AEF3-7883C9390B9D}" destId="{FB13C654-A311-4EC3-8D0B-60300358D855}" srcOrd="0" destOrd="0" presId="urn:microsoft.com/office/officeart/2005/8/layout/radial2"/>
    <dgm:cxn modelId="{752C4B41-5424-4F3B-BE25-48AAB3C7600E}" type="presOf" srcId="{CA9AB3A7-EBA6-4750-AEC8-27BA6A9BE88B}" destId="{D433BE11-1061-4DF6-ABE4-B754F226CEC5}" srcOrd="0" destOrd="0" presId="urn:microsoft.com/office/officeart/2005/8/layout/radial2"/>
    <dgm:cxn modelId="{894BFF83-11EF-4665-B4EB-A92485B0A0D8}" type="presOf" srcId="{8D93408F-965A-40A3-B08A-D380DB295F36}" destId="{F656F11F-F72E-40D0-9856-3D126D21432F}" srcOrd="0" destOrd="0" presId="urn:microsoft.com/office/officeart/2005/8/layout/radial2"/>
    <dgm:cxn modelId="{B0949B44-7E4F-4D52-8415-0B6883B5FC46}" srcId="{8D93408F-965A-40A3-B08A-D380DB295F36}" destId="{3310AC65-FE0A-4969-AEF3-7883C9390B9D}" srcOrd="5" destOrd="0" parTransId="{CA9AB3A7-EBA6-4750-AEC8-27BA6A9BE88B}" sibTransId="{2770A157-7217-469E-B753-846005A6798D}"/>
    <dgm:cxn modelId="{F5D5E0BA-DA84-4C81-9ECA-9AB5464B9490}" srcId="{8D93408F-965A-40A3-B08A-D380DB295F36}" destId="{4A5898D2-A067-44B6-A1BD-D4027C6C595E}" srcOrd="6" destOrd="0" parTransId="{491AB218-7FD3-47FA-85A1-7193A9397AB3}" sibTransId="{D97A0863-9E21-4CCA-8587-FD52B5E08C42}"/>
    <dgm:cxn modelId="{30F43F20-FF8D-41A5-8EE7-9F988E36084F}" srcId="{8D93408F-965A-40A3-B08A-D380DB295F36}" destId="{20978562-6012-443C-B1F5-A7D607FA8156}" srcOrd="2" destOrd="0" parTransId="{BC276AD2-6C3B-4BCA-BB6A-1C37CA0EC969}" sibTransId="{1AB4BA31-57CA-4A14-8B7A-BD0BD55B4FB5}"/>
    <dgm:cxn modelId="{14948639-EAED-4EF0-B73A-3AF22988FE8A}" type="presOf" srcId="{491AB218-7FD3-47FA-85A1-7193A9397AB3}" destId="{FD0468EA-21CC-4515-BA54-8A46A287C67F}" srcOrd="0" destOrd="0" presId="urn:microsoft.com/office/officeart/2005/8/layout/radial2"/>
    <dgm:cxn modelId="{E8345862-03C9-4EE6-9116-E788532158F6}" srcId="{8D93408F-965A-40A3-B08A-D380DB295F36}" destId="{FA336C74-5A08-4864-867C-77A4978527DC}" srcOrd="4" destOrd="0" parTransId="{AF03131A-D42F-4875-AA67-6C432514FAAE}" sibTransId="{90DC13E9-0A2D-4069-8E6B-FA974DF12B7A}"/>
    <dgm:cxn modelId="{FDF22E89-92A9-49A5-BBFD-0CEF30D55160}" type="presOf" srcId="{20978562-6012-443C-B1F5-A7D607FA8156}" destId="{91B3E913-F1B0-4D17-80C7-7C7EF38AD18E}" srcOrd="0" destOrd="0" presId="urn:microsoft.com/office/officeart/2005/8/layout/radial2"/>
    <dgm:cxn modelId="{C7EF0E5D-873C-4849-91FD-897B4AFC9289}" type="presOf" srcId="{FF5F9FAC-EE40-4E09-A3E0-40B69A2C5EF4}" destId="{F52C9A2E-FD9C-4065-BC60-B609BF4C0338}" srcOrd="0" destOrd="0" presId="urn:microsoft.com/office/officeart/2005/8/layout/radial2"/>
    <dgm:cxn modelId="{A4DFC8A3-3B23-49E5-A09C-38FB466959B7}" type="presOf" srcId="{3F7D7D89-D634-41BD-B90C-FC5B728957DC}" destId="{52540E6C-E609-48CA-BD87-7DD02D515659}" srcOrd="0" destOrd="0" presId="urn:microsoft.com/office/officeart/2005/8/layout/radial2"/>
    <dgm:cxn modelId="{0CCE318F-110A-46A1-8527-5B4D5DDFF64D}" type="presOf" srcId="{AF03131A-D42F-4875-AA67-6C432514FAAE}" destId="{06EFF640-F367-4FB2-9C71-BAB69D40774A}" srcOrd="0" destOrd="0" presId="urn:microsoft.com/office/officeart/2005/8/layout/radial2"/>
    <dgm:cxn modelId="{36CE92DA-4A4B-4567-889E-EB8D342B1106}" type="presOf" srcId="{D1539B80-8B76-4E26-B2E8-56EEAAA41491}" destId="{0677F79D-646C-47D2-9B6D-8337BCC5FC56}" srcOrd="0" destOrd="0" presId="urn:microsoft.com/office/officeart/2005/8/layout/radial2"/>
    <dgm:cxn modelId="{C2490DCB-D6DF-4EE8-8191-D55A23C97777}" type="presOf" srcId="{C9D4522F-9DBD-48AE-A53A-63F085717DFC}" destId="{228111F3-CB0C-4FE3-B26A-E77C82B78B88}" srcOrd="0" destOrd="0" presId="urn:microsoft.com/office/officeart/2005/8/layout/radial2"/>
    <dgm:cxn modelId="{1D36B66E-C363-458F-B175-5272EAD7DB5F}" type="presOf" srcId="{BC276AD2-6C3B-4BCA-BB6A-1C37CA0EC969}" destId="{9231DE39-2DF1-4B89-8E19-ED0CB0CA0D92}" srcOrd="0" destOrd="0" presId="urn:microsoft.com/office/officeart/2005/8/layout/radial2"/>
    <dgm:cxn modelId="{C97F902F-6AEE-4CFF-8879-BB16D7AD4A90}" srcId="{8D93408F-965A-40A3-B08A-D380DB295F36}" destId="{DB8AA62A-B4ED-410E-8936-9BF03A0A2DF7}" srcOrd="0" destOrd="0" parTransId="{D1539B80-8B76-4E26-B2E8-56EEAAA41491}" sibTransId="{70E6A918-5C4F-4AD0-B753-58E5D892DEEE}"/>
    <dgm:cxn modelId="{A394C87A-5AE4-4193-89A7-591CCDDCCC6F}" srcId="{8D93408F-965A-40A3-B08A-D380DB295F36}" destId="{FF5F9FAC-EE40-4E09-A3E0-40B69A2C5EF4}" srcOrd="1" destOrd="0" parTransId="{3F7D7D89-D634-41BD-B90C-FC5B728957DC}" sibTransId="{E56D3831-7006-4C69-86F5-193D24CDA40D}"/>
    <dgm:cxn modelId="{3CA1BD69-7B83-4A2C-9E1B-AC6432D1A5DB}" type="presOf" srcId="{DB8AA62A-B4ED-410E-8936-9BF03A0A2DF7}" destId="{8623326C-60DF-46D2-9F48-CB8D005D6EC4}" srcOrd="0" destOrd="0" presId="urn:microsoft.com/office/officeart/2005/8/layout/radial2"/>
    <dgm:cxn modelId="{4289EE76-5F65-4669-AB99-668510D2FE27}" type="presParOf" srcId="{F656F11F-F72E-40D0-9856-3D126D21432F}" destId="{C9743244-BE56-480C-AA39-C644B596BEF0}" srcOrd="0" destOrd="0" presId="urn:microsoft.com/office/officeart/2005/8/layout/radial2"/>
    <dgm:cxn modelId="{6DDFFE87-0211-41EB-94CB-67897B2311C0}" type="presParOf" srcId="{C9743244-BE56-480C-AA39-C644B596BEF0}" destId="{08A62904-7096-4B34-B136-9771A851B890}" srcOrd="0" destOrd="0" presId="urn:microsoft.com/office/officeart/2005/8/layout/radial2"/>
    <dgm:cxn modelId="{B7E19325-2E40-4A05-8F0B-F1BB95874E7D}" type="presParOf" srcId="{08A62904-7096-4B34-B136-9771A851B890}" destId="{BA62EC58-0E17-4FD7-B752-9BFB8D774AF0}" srcOrd="0" destOrd="0" presId="urn:microsoft.com/office/officeart/2005/8/layout/radial2"/>
    <dgm:cxn modelId="{6B381409-094E-4DB6-B89D-105E9EF2C409}" type="presParOf" srcId="{08A62904-7096-4B34-B136-9771A851B890}" destId="{4F08C3AD-37A4-480B-A683-B55EEDCFEAF4}" srcOrd="1" destOrd="0" presId="urn:microsoft.com/office/officeart/2005/8/layout/radial2"/>
    <dgm:cxn modelId="{C27310E5-7BF2-431D-AD53-738873D18690}" type="presParOf" srcId="{C9743244-BE56-480C-AA39-C644B596BEF0}" destId="{0677F79D-646C-47D2-9B6D-8337BCC5FC56}" srcOrd="1" destOrd="0" presId="urn:microsoft.com/office/officeart/2005/8/layout/radial2"/>
    <dgm:cxn modelId="{FE7C6A61-F0AD-4013-B624-9109A16EFB9E}" type="presParOf" srcId="{C9743244-BE56-480C-AA39-C644B596BEF0}" destId="{AFCF8973-6B6C-47AD-8A40-E8A516C6FDA4}" srcOrd="2" destOrd="0" presId="urn:microsoft.com/office/officeart/2005/8/layout/radial2"/>
    <dgm:cxn modelId="{EF1A95A8-EC50-454E-BEEB-A572B1EAFC2F}" type="presParOf" srcId="{AFCF8973-6B6C-47AD-8A40-E8A516C6FDA4}" destId="{8623326C-60DF-46D2-9F48-CB8D005D6EC4}" srcOrd="0" destOrd="0" presId="urn:microsoft.com/office/officeart/2005/8/layout/radial2"/>
    <dgm:cxn modelId="{1AC7A57E-AED6-46F9-A13E-117801E722F5}" type="presParOf" srcId="{AFCF8973-6B6C-47AD-8A40-E8A516C6FDA4}" destId="{DDBF2A5B-E634-4AA7-A368-5A51AEA9DBF6}" srcOrd="1" destOrd="0" presId="urn:microsoft.com/office/officeart/2005/8/layout/radial2"/>
    <dgm:cxn modelId="{8A76E34F-D79E-48DF-AB31-13C20DD70DAE}" type="presParOf" srcId="{C9743244-BE56-480C-AA39-C644B596BEF0}" destId="{52540E6C-E609-48CA-BD87-7DD02D515659}" srcOrd="3" destOrd="0" presId="urn:microsoft.com/office/officeart/2005/8/layout/radial2"/>
    <dgm:cxn modelId="{CFF71E7F-03E7-4771-92AA-83444ACD4866}" type="presParOf" srcId="{C9743244-BE56-480C-AA39-C644B596BEF0}" destId="{D83AA331-22FB-418F-91C1-62D178530300}" srcOrd="4" destOrd="0" presId="urn:microsoft.com/office/officeart/2005/8/layout/radial2"/>
    <dgm:cxn modelId="{6C4F62AA-2B87-48C7-997C-5078493EC4B2}" type="presParOf" srcId="{D83AA331-22FB-418F-91C1-62D178530300}" destId="{F52C9A2E-FD9C-4065-BC60-B609BF4C0338}" srcOrd="0" destOrd="0" presId="urn:microsoft.com/office/officeart/2005/8/layout/radial2"/>
    <dgm:cxn modelId="{6FB05139-0B39-4A23-B05C-30E153A811DF}" type="presParOf" srcId="{D83AA331-22FB-418F-91C1-62D178530300}" destId="{47EB3CAD-4A5B-4491-A2E5-BE990C243DB2}" srcOrd="1" destOrd="0" presId="urn:microsoft.com/office/officeart/2005/8/layout/radial2"/>
    <dgm:cxn modelId="{E668AD15-15F4-4ED9-A26E-766D7864A273}" type="presParOf" srcId="{C9743244-BE56-480C-AA39-C644B596BEF0}" destId="{9231DE39-2DF1-4B89-8E19-ED0CB0CA0D92}" srcOrd="5" destOrd="0" presId="urn:microsoft.com/office/officeart/2005/8/layout/radial2"/>
    <dgm:cxn modelId="{8D8020E4-E15A-4A20-89B5-CB792333858E}" type="presParOf" srcId="{C9743244-BE56-480C-AA39-C644B596BEF0}" destId="{F4706C16-C609-4AE4-932D-6CAF36F3130D}" srcOrd="6" destOrd="0" presId="urn:microsoft.com/office/officeart/2005/8/layout/radial2"/>
    <dgm:cxn modelId="{193E5F87-51C1-4EA8-9E8A-EFEA5744A3DA}" type="presParOf" srcId="{F4706C16-C609-4AE4-932D-6CAF36F3130D}" destId="{91B3E913-F1B0-4D17-80C7-7C7EF38AD18E}" srcOrd="0" destOrd="0" presId="urn:microsoft.com/office/officeart/2005/8/layout/radial2"/>
    <dgm:cxn modelId="{E5DC3BA3-CCF8-43E6-AC34-8138F7725B27}" type="presParOf" srcId="{F4706C16-C609-4AE4-932D-6CAF36F3130D}" destId="{D0EC6974-7046-4F34-9F89-7BF35A1F621E}" srcOrd="1" destOrd="0" presId="urn:microsoft.com/office/officeart/2005/8/layout/radial2"/>
    <dgm:cxn modelId="{26195FD8-364C-454F-B99C-6D1EBEF01B01}" type="presParOf" srcId="{C9743244-BE56-480C-AA39-C644B596BEF0}" destId="{228111F3-CB0C-4FE3-B26A-E77C82B78B88}" srcOrd="7" destOrd="0" presId="urn:microsoft.com/office/officeart/2005/8/layout/radial2"/>
    <dgm:cxn modelId="{D4162426-F445-4A58-BBC1-244BB957E23B}" type="presParOf" srcId="{C9743244-BE56-480C-AA39-C644B596BEF0}" destId="{7FF080C9-0CA2-4C52-95CE-EC28E09BA023}" srcOrd="8" destOrd="0" presId="urn:microsoft.com/office/officeart/2005/8/layout/radial2"/>
    <dgm:cxn modelId="{FCCAA9EE-82B4-4FE0-BFCF-57E311A97C1B}" type="presParOf" srcId="{7FF080C9-0CA2-4C52-95CE-EC28E09BA023}" destId="{1464934D-BD46-4CA8-A820-7A6E2182A004}" srcOrd="0" destOrd="0" presId="urn:microsoft.com/office/officeart/2005/8/layout/radial2"/>
    <dgm:cxn modelId="{50A22ADF-6C51-44E9-80DF-74C556A84FEB}" type="presParOf" srcId="{7FF080C9-0CA2-4C52-95CE-EC28E09BA023}" destId="{D3D52BF8-9564-4674-A181-3EF8A1621393}" srcOrd="1" destOrd="0" presId="urn:microsoft.com/office/officeart/2005/8/layout/radial2"/>
    <dgm:cxn modelId="{C4C663B1-5C9A-4338-8D38-C809760F191D}" type="presParOf" srcId="{C9743244-BE56-480C-AA39-C644B596BEF0}" destId="{06EFF640-F367-4FB2-9C71-BAB69D40774A}" srcOrd="9" destOrd="0" presId="urn:microsoft.com/office/officeart/2005/8/layout/radial2"/>
    <dgm:cxn modelId="{10C57095-FF38-48FB-A838-CD63BCE602F9}" type="presParOf" srcId="{C9743244-BE56-480C-AA39-C644B596BEF0}" destId="{4F037F16-F625-4EDF-87F0-7566DD4E9D77}" srcOrd="10" destOrd="0" presId="urn:microsoft.com/office/officeart/2005/8/layout/radial2"/>
    <dgm:cxn modelId="{290FDD25-14D7-4238-AC6A-D45DF7FDA7DF}" type="presParOf" srcId="{4F037F16-F625-4EDF-87F0-7566DD4E9D77}" destId="{3230719E-3EA1-48AE-B65C-F96D3CA34C41}" srcOrd="0" destOrd="0" presId="urn:microsoft.com/office/officeart/2005/8/layout/radial2"/>
    <dgm:cxn modelId="{B904CD5D-6FAB-4DC0-9292-B4D68606F921}" type="presParOf" srcId="{4F037F16-F625-4EDF-87F0-7566DD4E9D77}" destId="{44F55802-87E8-48F3-9486-FE8AA25B9E14}" srcOrd="1" destOrd="0" presId="urn:microsoft.com/office/officeart/2005/8/layout/radial2"/>
    <dgm:cxn modelId="{E171998F-4851-4E4E-B551-5D9516D01C63}" type="presParOf" srcId="{C9743244-BE56-480C-AA39-C644B596BEF0}" destId="{D433BE11-1061-4DF6-ABE4-B754F226CEC5}" srcOrd="11" destOrd="0" presId="urn:microsoft.com/office/officeart/2005/8/layout/radial2"/>
    <dgm:cxn modelId="{4C17ECD3-5583-4DB5-B38B-594D68D3665E}" type="presParOf" srcId="{C9743244-BE56-480C-AA39-C644B596BEF0}" destId="{2A8684A3-E646-4071-B04D-FFBCDF4FF702}" srcOrd="12" destOrd="0" presId="urn:microsoft.com/office/officeart/2005/8/layout/radial2"/>
    <dgm:cxn modelId="{FEF416F1-C243-424D-B422-77765CEC44AA}" type="presParOf" srcId="{2A8684A3-E646-4071-B04D-FFBCDF4FF702}" destId="{FB13C654-A311-4EC3-8D0B-60300358D855}" srcOrd="0" destOrd="0" presId="urn:microsoft.com/office/officeart/2005/8/layout/radial2"/>
    <dgm:cxn modelId="{20E4022D-97A7-48FA-BF71-66E84A7535E4}" type="presParOf" srcId="{2A8684A3-E646-4071-B04D-FFBCDF4FF702}" destId="{D818EF98-2B59-4C61-8DF1-05F5FDF900FE}" srcOrd="1" destOrd="0" presId="urn:microsoft.com/office/officeart/2005/8/layout/radial2"/>
    <dgm:cxn modelId="{67467504-453A-4679-A127-CC4C4EF8CAFE}" type="presParOf" srcId="{C9743244-BE56-480C-AA39-C644B596BEF0}" destId="{FD0468EA-21CC-4515-BA54-8A46A287C67F}" srcOrd="13" destOrd="0" presId="urn:microsoft.com/office/officeart/2005/8/layout/radial2"/>
    <dgm:cxn modelId="{05E637A3-1A8B-4598-A3D3-995AE064046C}" type="presParOf" srcId="{C9743244-BE56-480C-AA39-C644B596BEF0}" destId="{F2622FA9-ED47-479F-8B29-8E8AA9F66A20}" srcOrd="14" destOrd="0" presId="urn:microsoft.com/office/officeart/2005/8/layout/radial2"/>
    <dgm:cxn modelId="{DBA92F05-F561-4B52-9D0B-1B591712F8A5}" type="presParOf" srcId="{F2622FA9-ED47-479F-8B29-8E8AA9F66A20}" destId="{EECA6276-64B1-4850-9121-49366027D366}" srcOrd="0" destOrd="0" presId="urn:microsoft.com/office/officeart/2005/8/layout/radial2"/>
    <dgm:cxn modelId="{3D3A0B7C-EEB4-4C5F-AC8F-0578D4C53898}" type="presParOf" srcId="{F2622FA9-ED47-479F-8B29-8E8AA9F66A20}" destId="{4537FE90-8E0C-4329-8417-9CA10E033A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468EA-21CC-4515-BA54-8A46A287C67F}">
      <dsp:nvSpPr>
        <dsp:cNvPr id="0" name=""/>
        <dsp:cNvSpPr/>
      </dsp:nvSpPr>
      <dsp:spPr>
        <a:xfrm rot="15352020">
          <a:off x="1631870" y="2162026"/>
          <a:ext cx="855300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855300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3BE11-1061-4DF6-ABE4-B754F226CEC5}">
      <dsp:nvSpPr>
        <dsp:cNvPr id="0" name=""/>
        <dsp:cNvSpPr/>
      </dsp:nvSpPr>
      <dsp:spPr>
        <a:xfrm rot="7325014">
          <a:off x="1445292" y="3699841"/>
          <a:ext cx="740402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740402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FF640-F367-4FB2-9C71-BAB69D40774A}">
      <dsp:nvSpPr>
        <dsp:cNvPr id="0" name=""/>
        <dsp:cNvSpPr/>
      </dsp:nvSpPr>
      <dsp:spPr>
        <a:xfrm rot="2481977">
          <a:off x="2448096" y="3927134"/>
          <a:ext cx="1783375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1783375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8111F3-CB0C-4FE3-B26A-E77C82B78B88}">
      <dsp:nvSpPr>
        <dsp:cNvPr id="0" name=""/>
        <dsp:cNvSpPr/>
      </dsp:nvSpPr>
      <dsp:spPr>
        <a:xfrm rot="1158750">
          <a:off x="2546796" y="3850754"/>
          <a:ext cx="4399288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4399288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1DE39-2DF1-4B89-8E19-ED0CB0CA0D92}">
      <dsp:nvSpPr>
        <dsp:cNvPr id="0" name=""/>
        <dsp:cNvSpPr/>
      </dsp:nvSpPr>
      <dsp:spPr>
        <a:xfrm rot="21431155">
          <a:off x="2667918" y="2853496"/>
          <a:ext cx="4402314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4402314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40E6C-E609-48CA-BD87-7DD02D515659}">
      <dsp:nvSpPr>
        <dsp:cNvPr id="0" name=""/>
        <dsp:cNvSpPr/>
      </dsp:nvSpPr>
      <dsp:spPr>
        <a:xfrm rot="20243546">
          <a:off x="2560745" y="2263482"/>
          <a:ext cx="285856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2858566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7F79D-646C-47D2-9B6D-8337BCC5FC56}">
      <dsp:nvSpPr>
        <dsp:cNvPr id="0" name=""/>
        <dsp:cNvSpPr/>
      </dsp:nvSpPr>
      <dsp:spPr>
        <a:xfrm rot="18447160">
          <a:off x="2293767" y="2005272"/>
          <a:ext cx="1439706" cy="22851"/>
        </a:xfrm>
        <a:custGeom>
          <a:avLst/>
          <a:gdLst/>
          <a:ahLst/>
          <a:cxnLst/>
          <a:rect l="0" t="0" r="0" b="0"/>
          <a:pathLst>
            <a:path>
              <a:moveTo>
                <a:pt x="0" y="11425"/>
              </a:moveTo>
              <a:lnTo>
                <a:pt x="1439706" y="114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8C3AD-37A4-480B-A683-B55EEDCFEAF4}">
      <dsp:nvSpPr>
        <dsp:cNvPr id="0" name=""/>
        <dsp:cNvSpPr/>
      </dsp:nvSpPr>
      <dsp:spPr>
        <a:xfrm>
          <a:off x="1585109" y="2260135"/>
          <a:ext cx="1503154" cy="1494794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3326C-60DF-46D2-9F48-CB8D005D6EC4}">
      <dsp:nvSpPr>
        <dsp:cNvPr id="0" name=""/>
        <dsp:cNvSpPr/>
      </dsp:nvSpPr>
      <dsp:spPr>
        <a:xfrm>
          <a:off x="3096343" y="-216021"/>
          <a:ext cx="1833529" cy="18558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Чернобурые</a:t>
          </a:r>
          <a:r>
            <a:rPr lang="ru-RU" sz="2400" kern="1200" dirty="0" smtClean="0"/>
            <a:t> лисицы</a:t>
          </a:r>
          <a:endParaRPr lang="ru-RU" sz="2400" kern="1200" dirty="0"/>
        </a:p>
      </dsp:txBody>
      <dsp:txXfrm>
        <a:off x="3096343" y="-216021"/>
        <a:ext cx="1833529" cy="1855863"/>
      </dsp:txXfrm>
    </dsp:sp>
    <dsp:sp modelId="{F52C9A2E-FD9C-4065-BC60-B609BF4C0338}">
      <dsp:nvSpPr>
        <dsp:cNvPr id="0" name=""/>
        <dsp:cNvSpPr/>
      </dsp:nvSpPr>
      <dsp:spPr>
        <a:xfrm>
          <a:off x="5227679" y="381421"/>
          <a:ext cx="1996353" cy="1924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Донские жеребцы</a:t>
          </a:r>
          <a:endParaRPr lang="ru-RU" sz="2600" kern="1200" dirty="0"/>
        </a:p>
      </dsp:txBody>
      <dsp:txXfrm>
        <a:off x="5227679" y="381421"/>
        <a:ext cx="1996353" cy="1924911"/>
      </dsp:txXfrm>
    </dsp:sp>
    <dsp:sp modelId="{91B3E913-F1B0-4D17-80C7-7C7EF38AD18E}">
      <dsp:nvSpPr>
        <dsp:cNvPr id="0" name=""/>
        <dsp:cNvSpPr/>
      </dsp:nvSpPr>
      <dsp:spPr>
        <a:xfrm>
          <a:off x="7066291" y="1761807"/>
          <a:ext cx="1970945" cy="189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Булат</a:t>
          </a:r>
          <a:endParaRPr lang="ru-RU" sz="2600" kern="1200" dirty="0"/>
        </a:p>
      </dsp:txBody>
      <dsp:txXfrm>
        <a:off x="7066291" y="1761807"/>
        <a:ext cx="1970945" cy="1893343"/>
      </dsp:txXfrm>
    </dsp:sp>
    <dsp:sp modelId="{1464934D-BD46-4CA8-A820-7A6E2182A004}">
      <dsp:nvSpPr>
        <dsp:cNvPr id="0" name=""/>
        <dsp:cNvSpPr/>
      </dsp:nvSpPr>
      <dsp:spPr>
        <a:xfrm>
          <a:off x="6760294" y="4061220"/>
          <a:ext cx="1832509" cy="1655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Серебро</a:t>
          </a:r>
          <a:endParaRPr lang="ru-RU" sz="2600" kern="1200" dirty="0"/>
        </a:p>
      </dsp:txBody>
      <dsp:txXfrm>
        <a:off x="6760294" y="4061220"/>
        <a:ext cx="1832509" cy="1655573"/>
      </dsp:txXfrm>
    </dsp:sp>
    <dsp:sp modelId="{3230719E-3EA1-48AE-B65C-F96D3CA34C41}">
      <dsp:nvSpPr>
        <dsp:cNvPr id="0" name=""/>
        <dsp:cNvSpPr/>
      </dsp:nvSpPr>
      <dsp:spPr>
        <a:xfrm>
          <a:off x="3773655" y="4255483"/>
          <a:ext cx="1774867" cy="16931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Золото</a:t>
          </a:r>
          <a:endParaRPr lang="ru-RU" sz="2600" kern="1200" dirty="0"/>
        </a:p>
      </dsp:txBody>
      <dsp:txXfrm>
        <a:off x="3773655" y="4255483"/>
        <a:ext cx="1774867" cy="1693164"/>
      </dsp:txXfrm>
    </dsp:sp>
    <dsp:sp modelId="{FB13C654-A311-4EC3-8D0B-60300358D855}">
      <dsp:nvSpPr>
        <dsp:cNvPr id="0" name=""/>
        <dsp:cNvSpPr/>
      </dsp:nvSpPr>
      <dsp:spPr>
        <a:xfrm>
          <a:off x="72009" y="3888435"/>
          <a:ext cx="2047168" cy="1942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Соболя</a:t>
          </a:r>
          <a:endParaRPr lang="ru-RU" sz="2600" kern="1200" dirty="0"/>
        </a:p>
      </dsp:txBody>
      <dsp:txXfrm>
        <a:off x="72009" y="3888435"/>
        <a:ext cx="2047168" cy="1942367"/>
      </dsp:txXfrm>
    </dsp:sp>
    <dsp:sp modelId="{EECA6276-64B1-4850-9121-49366027D366}">
      <dsp:nvSpPr>
        <dsp:cNvPr id="0" name=""/>
        <dsp:cNvSpPr/>
      </dsp:nvSpPr>
      <dsp:spPr>
        <a:xfrm>
          <a:off x="792086" y="0"/>
          <a:ext cx="1889263" cy="17828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Неуказанный товар</a:t>
          </a:r>
          <a:endParaRPr lang="ru-RU" sz="2400" kern="1200" dirty="0"/>
        </a:p>
      </dsp:txBody>
      <dsp:txXfrm>
        <a:off x="792086" y="0"/>
        <a:ext cx="1889263" cy="1782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C5C6-B063-498D-A20B-B9C0844A4F6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35785-A3DD-452E-8268-137EB5F74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CE5-F283-4D3B-A33F-4F15759A7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596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ousoh62.ucoz.net/vechnoe_slov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65706"/>
            <a:ext cx="2631711" cy="239078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glow rad="647700">
              <a:srgbClr val="0BD0D9">
                <a:alpha val="4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94768" y="692696"/>
            <a:ext cx="717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Лингвистический словарь </a:t>
            </a:r>
          </a:p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по сказкам </a:t>
            </a:r>
            <a:r>
              <a:rPr lang="ru-RU" sz="4000" dirty="0" err="1" smtClean="0">
                <a:solidFill>
                  <a:schemeClr val="tx2"/>
                </a:solidFill>
              </a:rPr>
              <a:t>А.С.Пушкина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2575937"/>
            <a:ext cx="46555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Групповая проектно-исследовательская работа учеников 5 класса «б» </a:t>
            </a:r>
          </a:p>
          <a:p>
            <a:pPr algn="r"/>
            <a:r>
              <a:rPr lang="ru-RU" dirty="0" smtClean="0"/>
              <a:t>ГБОУ СОШ № 1234</a:t>
            </a:r>
          </a:p>
          <a:p>
            <a:pPr algn="r"/>
            <a:r>
              <a:rPr lang="ru-RU" dirty="0" smtClean="0"/>
              <a:t>(немецкое отделение)</a:t>
            </a:r>
          </a:p>
          <a:p>
            <a:pPr algn="r"/>
            <a:endParaRPr lang="ru-RU" dirty="0" smtClean="0"/>
          </a:p>
          <a:p>
            <a:pPr algn="r"/>
            <a:r>
              <a:rPr lang="ru-RU" b="1" i="1" dirty="0" err="1" smtClean="0"/>
              <a:t>Бойковой</a:t>
            </a:r>
            <a:r>
              <a:rPr lang="ru-RU" b="1" i="1" dirty="0" smtClean="0"/>
              <a:t> Марии</a:t>
            </a:r>
          </a:p>
          <a:p>
            <a:pPr algn="r"/>
            <a:r>
              <a:rPr lang="ru-RU" b="1" i="1" dirty="0" smtClean="0"/>
              <a:t>Никифоровой Софии</a:t>
            </a:r>
          </a:p>
          <a:p>
            <a:pPr algn="r"/>
            <a:r>
              <a:rPr lang="ru-RU" b="1" i="1" dirty="0" err="1" smtClean="0"/>
              <a:t>Плюсниной</a:t>
            </a:r>
            <a:r>
              <a:rPr lang="ru-RU" b="1" i="1" dirty="0" smtClean="0"/>
              <a:t> Екатерины</a:t>
            </a:r>
          </a:p>
          <a:p>
            <a:pPr algn="r"/>
            <a:r>
              <a:rPr lang="ru-RU" b="1" i="1" dirty="0" smtClean="0"/>
              <a:t>Харламовой Варвары</a:t>
            </a:r>
          </a:p>
          <a:p>
            <a:pPr algn="r"/>
            <a:endParaRPr lang="ru-RU" dirty="0"/>
          </a:p>
          <a:p>
            <a:pPr algn="r"/>
            <a:r>
              <a:rPr lang="ru-RU" dirty="0" smtClean="0"/>
              <a:t>Преподаватели</a:t>
            </a:r>
          </a:p>
          <a:p>
            <a:pPr algn="r"/>
            <a:r>
              <a:rPr lang="ru-RU" b="1" i="1" dirty="0" smtClean="0"/>
              <a:t>Петрова</a:t>
            </a:r>
          </a:p>
          <a:p>
            <a:pPr algn="r"/>
            <a:r>
              <a:rPr lang="ru-RU" b="1" i="1" dirty="0" smtClean="0"/>
              <a:t>Наталья Алексеевна</a:t>
            </a:r>
          </a:p>
          <a:p>
            <a:pPr algn="r"/>
            <a:r>
              <a:rPr lang="ru-RU" b="1" i="1" dirty="0" smtClean="0"/>
              <a:t>Харламова</a:t>
            </a:r>
          </a:p>
          <a:p>
            <a:pPr algn="r"/>
            <a:r>
              <a:rPr lang="ru-RU" b="1" i="1" dirty="0" smtClean="0"/>
              <a:t>Ирина Николаевна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31244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+mn-lt"/>
              </a:rPr>
              <a:t>С</a:t>
            </a:r>
            <a:r>
              <a:rPr lang="ru-RU" sz="3200" dirty="0" smtClean="0">
                <a:latin typeface="+mn-lt"/>
              </a:rPr>
              <a:t>казка о мертвой царевне и семи богатырях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562187"/>
              </p:ext>
            </p:extLst>
          </p:nvPr>
        </p:nvGraphicFramePr>
        <p:xfrm>
          <a:off x="179513" y="1412776"/>
          <a:ext cx="8712967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1944216"/>
                <a:gridCol w="1872208"/>
                <a:gridCol w="2808311"/>
              </a:tblGrid>
              <a:tr h="778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Слово из «Сказки о мертвой царевне и семи богатырях»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Другие словари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Словарь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С.И. Ожегова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Этимологический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словарь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под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Бархударова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0BD0D9"/>
                    </a:solidFill>
                  </a:tcPr>
                </a:tc>
              </a:tr>
              <a:tr h="1606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Благодарствуй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Устар.благодарить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словообразовательная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калька  греч.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eucharisteīn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eu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"благо, хорошо",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charisteīn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"давать, преподносить").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</a:tr>
              <a:tr h="2872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Величать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1. Называть кого-либо почтительно,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выражая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 уважение. 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2. устар. Называть по имени, по имени и отчеству, по фамилии. 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(словарь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Т.Ф.Ефремовой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устар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. называть по отчеству, званию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Общеславянское. Образовано от великий от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«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вель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- большой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23" marR="56923" marT="0" marB="0"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1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Социальная принадлежность и профессии персонажей «Сказки о царе </a:t>
            </a:r>
            <a:r>
              <a:rPr lang="ru-RU" sz="3200" dirty="0" err="1" smtClean="0">
                <a:solidFill>
                  <a:schemeClr val="tx2"/>
                </a:solidFill>
              </a:rPr>
              <a:t>Салтане</a:t>
            </a:r>
            <a:r>
              <a:rPr lang="ru-RU" sz="3200" dirty="0" smtClean="0">
                <a:solidFill>
                  <a:schemeClr val="tx2"/>
                </a:solidFill>
              </a:rPr>
              <a:t>…»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2276872"/>
            <a:ext cx="4680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Царь</a:t>
            </a:r>
          </a:p>
          <a:p>
            <a:pPr algn="ctr">
              <a:lnSpc>
                <a:spcPct val="150000"/>
              </a:lnSpc>
            </a:pPr>
            <a:r>
              <a:rPr lang="ru-RU" sz="2800" dirty="0"/>
              <a:t>	</a:t>
            </a:r>
            <a:r>
              <a:rPr lang="ru-RU" sz="2800" dirty="0" smtClean="0"/>
              <a:t>Царица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Государь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Бояре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	Царевна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	Князь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204864"/>
            <a:ext cx="5760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Ткачиха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Повариха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Гонец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	Корабельщики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Гости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		  Дьяк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544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5920" y="234876"/>
            <a:ext cx="5040560" cy="1143000"/>
          </a:xfrm>
        </p:spPr>
        <p:txBody>
          <a:bodyPr>
            <a:noAutofit/>
          </a:bodyPr>
          <a:lstStyle/>
          <a:p>
            <a:r>
              <a:rPr lang="ru-RU" sz="4500" dirty="0" smtClean="0">
                <a:latin typeface="+mn-lt"/>
              </a:rPr>
              <a:t>Царь и Царица</a:t>
            </a:r>
            <a:endParaRPr lang="ru-RU" sz="45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962377"/>
            <a:ext cx="3131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«Царь </a:t>
            </a:r>
            <a:r>
              <a:rPr lang="ru-RU" sz="1600" i="1" dirty="0"/>
              <a:t>недолго собирался:</a:t>
            </a:r>
            <a:br>
              <a:rPr lang="ru-RU" sz="1600" i="1" dirty="0"/>
            </a:br>
            <a:r>
              <a:rPr lang="ru-RU" sz="1600" i="1" dirty="0"/>
              <a:t>В тот же вечер </a:t>
            </a:r>
            <a:r>
              <a:rPr lang="ru-RU" sz="1600" i="1" dirty="0" smtClean="0"/>
              <a:t>обвенчался…»</a:t>
            </a:r>
            <a:endParaRPr lang="ru-RU" sz="1600" i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59823"/>
            <a:ext cx="3213900" cy="43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49689" y="17374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</a:rPr>
              <a:t>Царь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— основной титул монархов Русского государства с 1547 по 1721 год.</a:t>
            </a:r>
          </a:p>
          <a:p>
            <a:pPr>
              <a:lnSpc>
                <a:spcPct val="150000"/>
              </a:lnSpc>
            </a:pPr>
            <a:r>
              <a:rPr lang="ru-RU" dirty="0"/>
              <a:t>Первым царём был </a:t>
            </a:r>
            <a:r>
              <a:rPr lang="ru-RU" i="1" dirty="0"/>
              <a:t>Иван IV Грозный</a:t>
            </a:r>
            <a:r>
              <a:rPr lang="ru-RU" dirty="0"/>
              <a:t>, а последним </a:t>
            </a:r>
            <a:r>
              <a:rPr lang="ru-RU" i="1" dirty="0"/>
              <a:t>Пётр I Великий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20480" y="34917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</a:rPr>
              <a:t>Царица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/>
              <a:t>- царствующая особа либо супруга царя.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4509120"/>
            <a:ext cx="4572000" cy="1900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Неформально этот титул (в виде «цесарь», а затем и «царь») изредка употреблялся правителями Руси начиная с XI века и систематически со времён </a:t>
            </a:r>
            <a:r>
              <a:rPr lang="ru-RU" sz="1600" i="1" dirty="0"/>
              <a:t>Ивана III</a:t>
            </a:r>
            <a:r>
              <a:rPr lang="ru-RU" sz="1600" dirty="0"/>
              <a:t> (в основном в международных делах).</a:t>
            </a:r>
          </a:p>
        </p:txBody>
      </p:sp>
    </p:spTree>
    <p:extLst>
      <p:ext uri="{BB962C8B-B14F-4D97-AF65-F5344CB8AC3E}">
        <p14:creationId xmlns="" xmlns:p14="http://schemas.microsoft.com/office/powerpoint/2010/main" val="12801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2952328" cy="1143000"/>
          </a:xfrm>
        </p:spPr>
        <p:txBody>
          <a:bodyPr>
            <a:noAutofit/>
          </a:bodyPr>
          <a:lstStyle/>
          <a:p>
            <a:r>
              <a:rPr lang="ru-RU" sz="4500" dirty="0" smtClean="0">
                <a:latin typeface="+mn-lt"/>
              </a:rPr>
              <a:t>Повариха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772816"/>
            <a:ext cx="3081637" cy="4317429"/>
          </a:xfrm>
        </p:spPr>
      </p:pic>
      <p:sp>
        <p:nvSpPr>
          <p:cNvPr id="5" name="Прямоугольник 4"/>
          <p:cNvSpPr/>
          <p:nvPr/>
        </p:nvSpPr>
        <p:spPr>
          <a:xfrm>
            <a:off x="3779912" y="1419383"/>
            <a:ext cx="4572000" cy="1892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Повариха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/>
              <a:t>– </a:t>
            </a:r>
            <a:r>
              <a:rPr lang="ru-RU" dirty="0" smtClean="0"/>
              <a:t>жен.  </a:t>
            </a:r>
            <a:r>
              <a:rPr lang="ru-RU" dirty="0"/>
              <a:t>от </a:t>
            </a:r>
            <a:r>
              <a:rPr lang="ru-RU" dirty="0" smtClean="0"/>
              <a:t>«</a:t>
            </a:r>
            <a:r>
              <a:rPr lang="ru-RU" i="1" dirty="0" smtClean="0"/>
              <a:t>повар</a:t>
            </a:r>
            <a:r>
              <a:rPr lang="ru-RU" dirty="0" smtClean="0"/>
              <a:t>», </a:t>
            </a:r>
            <a:r>
              <a:rPr lang="ru-RU" dirty="0"/>
              <a:t>производное от древнерусского и старославянского глагола «</a:t>
            </a:r>
            <a:r>
              <a:rPr lang="ru-RU" i="1" dirty="0" err="1"/>
              <a:t>варити</a:t>
            </a:r>
            <a:r>
              <a:rPr lang="ru-RU" dirty="0"/>
              <a:t>» - «</a:t>
            </a:r>
            <a:r>
              <a:rPr lang="ru-RU" i="1" dirty="0"/>
              <a:t>бить ключом</a:t>
            </a:r>
            <a:r>
              <a:rPr lang="ru-RU" dirty="0"/>
              <a:t>», «</a:t>
            </a:r>
            <a:r>
              <a:rPr lang="ru-RU" i="1" dirty="0"/>
              <a:t>кипеть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356992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Долгое время приготовление пищи было делом семейным. Ведала им, как правило, наиболее старшая по возрасту женщина в </a:t>
            </a:r>
            <a:r>
              <a:rPr lang="ru-RU" dirty="0" smtClean="0"/>
              <a:t>семье.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Профессиональные </a:t>
            </a:r>
            <a:r>
              <a:rPr lang="ru-RU" dirty="0"/>
              <a:t>повара впервые появились при княжеских дворах и богатых домах на Руси в Х-ХI вв.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7513" y="837617"/>
            <a:ext cx="2829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«В</a:t>
            </a:r>
            <a:r>
              <a:rPr lang="ru-RU" sz="1600" dirty="0">
                <a:solidFill>
                  <a:srgbClr val="000000"/>
                </a:solidFill>
              </a:rPr>
              <a:t> кухне злится </a:t>
            </a:r>
            <a:r>
              <a:rPr lang="ru-RU" sz="1600" dirty="0" smtClean="0">
                <a:solidFill>
                  <a:srgbClr val="000000"/>
                </a:solidFill>
              </a:rPr>
              <a:t>повариха…»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608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04984"/>
            <a:ext cx="3024336" cy="1143000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+mn-lt"/>
              </a:rPr>
              <a:t>Ткачиха</a:t>
            </a:r>
            <a:endParaRPr lang="ru-RU" sz="45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811215"/>
            <a:ext cx="3128602" cy="4351038"/>
          </a:xfrm>
        </p:spPr>
      </p:pic>
      <p:sp>
        <p:nvSpPr>
          <p:cNvPr id="5" name="Прямоугольник 4"/>
          <p:cNvSpPr/>
          <p:nvPr/>
        </p:nvSpPr>
        <p:spPr>
          <a:xfrm>
            <a:off x="5940152" y="1124744"/>
            <a:ext cx="3016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«Плачет </a:t>
            </a:r>
            <a:r>
              <a:rPr lang="ru-RU" sz="1600" i="1" dirty="0"/>
              <a:t>у станка ткачиха</a:t>
            </a:r>
            <a:r>
              <a:rPr lang="en-US" sz="1600" i="1" dirty="0" smtClean="0"/>
              <a:t>…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18448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Ткачиха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i="1" dirty="0" smtClean="0"/>
              <a:t>жен. </a:t>
            </a:r>
            <a:r>
              <a:rPr lang="ru-RU" i="1" dirty="0"/>
              <a:t>о</a:t>
            </a:r>
            <a:r>
              <a:rPr lang="ru-RU" i="1" dirty="0" smtClean="0"/>
              <a:t>т «ткач», </a:t>
            </a:r>
            <a:r>
              <a:rPr lang="ru-RU" i="1" dirty="0"/>
              <a:t>происходит от др.-русск. «</a:t>
            </a:r>
            <a:r>
              <a:rPr lang="ru-RU" i="1" dirty="0" err="1"/>
              <a:t>тъкати</a:t>
            </a:r>
            <a:r>
              <a:rPr lang="ru-RU" i="1" dirty="0"/>
              <a:t>», «</a:t>
            </a:r>
            <a:r>
              <a:rPr lang="ru-RU" i="1" dirty="0" err="1"/>
              <a:t>тъку</a:t>
            </a:r>
            <a:r>
              <a:rPr lang="ru-RU" i="1" dirty="0"/>
              <a:t>», ст.-слав. «</a:t>
            </a:r>
            <a:r>
              <a:rPr lang="ru-RU" i="1" dirty="0" err="1"/>
              <a:t>тъкати</a:t>
            </a:r>
            <a:r>
              <a:rPr lang="ru-RU" i="1" dirty="0"/>
              <a:t>», связано с ткнуть,  </a:t>
            </a:r>
            <a:r>
              <a:rPr lang="ru-RU" i="1" dirty="0" err="1" smtClean="0"/>
              <a:t>ты́кать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9140" y="3645024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Прядение </a:t>
            </a:r>
            <a:r>
              <a:rPr lang="ru-RU" dirty="0"/>
              <a:t>и ткачество занимало одно из важнейших мест в ремесленном производстве Древней Руси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Ткачество </a:t>
            </a:r>
            <a:r>
              <a:rPr lang="ru-RU" dirty="0"/>
              <a:t>считалось традиционным женским занятием</a:t>
            </a:r>
            <a:r>
              <a:rPr lang="ru-RU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 </a:t>
            </a:r>
            <a:r>
              <a:rPr lang="ru-RU" dirty="0" err="1"/>
              <a:t>домоткани</a:t>
            </a:r>
            <a:r>
              <a:rPr lang="ru-RU" dirty="0"/>
              <a:t> шили одежду и предметы быта для всей семьи. </a:t>
            </a:r>
          </a:p>
        </p:txBody>
      </p:sp>
    </p:spTree>
    <p:extLst>
      <p:ext uri="{BB962C8B-B14F-4D97-AF65-F5344CB8AC3E}">
        <p14:creationId xmlns="" xmlns:p14="http://schemas.microsoft.com/office/powerpoint/2010/main" val="31467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44745"/>
            <a:ext cx="6275040" cy="420656"/>
          </a:xfrm>
        </p:spPr>
        <p:txBody>
          <a:bodyPr>
            <a:noAutofit/>
          </a:bodyPr>
          <a:lstStyle/>
          <a:p>
            <a:r>
              <a:rPr lang="ru-RU" sz="4500" dirty="0" smtClean="0">
                <a:latin typeface="+mn-lt"/>
              </a:rPr>
              <a:t>Дьяк приказный</a:t>
            </a:r>
            <a:endParaRPr lang="ru-RU" sz="45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7265"/>
            <a:ext cx="3065526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5580112" y="1237581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«И </a:t>
            </a:r>
            <a:r>
              <a:rPr lang="ru-RU" sz="1600" i="1" dirty="0"/>
              <a:t>приставлен дьяк приказный</a:t>
            </a:r>
            <a:br>
              <a:rPr lang="ru-RU" sz="1600" i="1" dirty="0"/>
            </a:br>
            <a:r>
              <a:rPr lang="ru-RU" sz="1600" i="1" dirty="0"/>
              <a:t>Строгий счет орехам весть</a:t>
            </a:r>
            <a:r>
              <a:rPr lang="en-US" sz="1600" i="1" dirty="0" smtClean="0"/>
              <a:t>…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430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Дьяк</a:t>
            </a:r>
            <a:r>
              <a:rPr lang="ru-RU" b="1" dirty="0" smtClean="0"/>
              <a:t> </a:t>
            </a:r>
            <a:r>
              <a:rPr lang="ru-RU" i="1" dirty="0" smtClean="0"/>
              <a:t>(</a:t>
            </a:r>
            <a:r>
              <a:rPr lang="ru-RU" i="1" dirty="0"/>
              <a:t>от греч. </a:t>
            </a:r>
            <a:r>
              <a:rPr lang="ru-RU" i="1" dirty="0" err="1"/>
              <a:t>δι</a:t>
            </a:r>
            <a:r>
              <a:rPr lang="ru-RU" i="1" dirty="0"/>
              <a:t>ακονος, diakonos — служитель</a:t>
            </a:r>
            <a:r>
              <a:rPr lang="ru-RU" i="1" dirty="0" smtClean="0"/>
              <a:t>) </a:t>
            </a:r>
            <a:r>
              <a:rPr lang="ru-RU" dirty="0" smtClean="0"/>
              <a:t>— </a:t>
            </a:r>
            <a:r>
              <a:rPr lang="ru-RU" dirty="0"/>
              <a:t>государственный служащий, начальник органа управления (</a:t>
            </a:r>
            <a:r>
              <a:rPr lang="ru-RU" i="1" dirty="0"/>
              <a:t>приказа</a:t>
            </a:r>
            <a:r>
              <a:rPr lang="ru-RU" dirty="0"/>
              <a:t>) в России до конца XVII в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465336"/>
            <a:ext cx="4572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Судебник</a:t>
            </a:r>
            <a:r>
              <a:rPr lang="ru-RU" dirty="0"/>
              <a:t> 1550 года устанавливает систему приказного управления, учреждаются приказы, ведомства, обеспечивающие основные государственные нужды.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5764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838" y="729795"/>
            <a:ext cx="4320480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+mn-lt"/>
              </a:rPr>
              <a:t>Корабельщики,</a:t>
            </a:r>
            <a:br>
              <a:rPr lang="ru-RU" sz="4500" dirty="0" smtClean="0">
                <a:latin typeface="+mn-lt"/>
              </a:rPr>
            </a:br>
            <a:r>
              <a:rPr lang="ru-RU" sz="4500" dirty="0" smtClean="0">
                <a:latin typeface="+mn-lt"/>
              </a:rPr>
              <a:t>Гости</a:t>
            </a:r>
            <a:endParaRPr lang="ru-RU" sz="4500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3065526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5868144" y="1380341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«Пушки </a:t>
            </a:r>
            <a:r>
              <a:rPr lang="ru-RU" sz="1600" i="1" dirty="0"/>
              <a:t>с пристани палят,</a:t>
            </a:r>
            <a:br>
              <a:rPr lang="ru-RU" sz="1600" i="1" dirty="0"/>
            </a:br>
            <a:r>
              <a:rPr lang="ru-RU" sz="1600" i="1" dirty="0"/>
              <a:t>Кораблю пристать велят.</a:t>
            </a:r>
            <a:br>
              <a:rPr lang="ru-RU" sz="1600" i="1" dirty="0"/>
            </a:br>
            <a:r>
              <a:rPr lang="ru-RU" sz="1600" i="1" dirty="0"/>
              <a:t>Пристают к заставе гости</a:t>
            </a:r>
            <a:r>
              <a:rPr lang="en-US" sz="1600" i="1" dirty="0" smtClean="0"/>
              <a:t>…</a:t>
            </a:r>
            <a:r>
              <a:rPr lang="ru-RU" sz="1600" i="1" dirty="0" smtClean="0"/>
              <a:t>»</a:t>
            </a:r>
            <a:endParaRPr lang="ru-RU" sz="16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6424" y="2211338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Корабельщик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smtClean="0"/>
              <a:t>–</a:t>
            </a:r>
            <a:r>
              <a:rPr lang="ru-RU" dirty="0" smtClean="0"/>
              <a:t>происходит  </a:t>
            </a:r>
            <a:r>
              <a:rPr lang="ru-RU" dirty="0"/>
              <a:t>от ст.-слав. </a:t>
            </a:r>
            <a:r>
              <a:rPr lang="ru-RU" dirty="0" smtClean="0"/>
              <a:t>«корабль», </a:t>
            </a:r>
            <a:r>
              <a:rPr lang="ru-RU" dirty="0"/>
              <a:t>Пушкин употребляет это слово в значении</a:t>
            </a:r>
            <a:r>
              <a:rPr lang="ru-RU" i="1" dirty="0"/>
              <a:t> «купец</a:t>
            </a:r>
            <a:r>
              <a:rPr lang="ru-RU" i="1" dirty="0" smtClean="0"/>
              <a:t>».</a:t>
            </a:r>
            <a:endParaRPr lang="ru-RU" i="1" dirty="0"/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Гость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smtClean="0"/>
              <a:t>– </a:t>
            </a:r>
            <a:r>
              <a:rPr lang="ru-RU" dirty="0" smtClean="0"/>
              <a:t>происходит </a:t>
            </a:r>
            <a:r>
              <a:rPr lang="ru-RU" dirty="0"/>
              <a:t>от </a:t>
            </a:r>
            <a:r>
              <a:rPr lang="ru-RU" dirty="0" err="1"/>
              <a:t>праслав</a:t>
            </a:r>
            <a:r>
              <a:rPr lang="ru-RU" dirty="0"/>
              <a:t>. , от кот. в числе прочего произошли: др.-русск. </a:t>
            </a:r>
            <a:r>
              <a:rPr lang="ru-RU" i="1" dirty="0" smtClean="0"/>
              <a:t>«</a:t>
            </a:r>
            <a:r>
              <a:rPr lang="ru-RU" i="1" dirty="0"/>
              <a:t>гость, чужестранец, приезжий купец», </a:t>
            </a:r>
            <a:r>
              <a:rPr lang="ru-RU" dirty="0"/>
              <a:t>ст.-слав. </a:t>
            </a:r>
            <a:r>
              <a:rPr lang="ru-RU" i="1" dirty="0" smtClean="0"/>
              <a:t>(</a:t>
            </a:r>
            <a:r>
              <a:rPr lang="ru-RU" i="1" dirty="0"/>
              <a:t>др.-греч. </a:t>
            </a:r>
            <a:r>
              <a:rPr lang="ru-RU" i="1" dirty="0" err="1"/>
              <a:t>ξένος</a:t>
            </a:r>
            <a:r>
              <a:rPr lang="ru-RU" i="1" dirty="0"/>
              <a:t>), </a:t>
            </a:r>
            <a:r>
              <a:rPr lang="ru-RU" dirty="0" err="1"/>
              <a:t>гостити</a:t>
            </a:r>
            <a:r>
              <a:rPr lang="ru-RU" i="1" dirty="0"/>
              <a:t> (</a:t>
            </a:r>
            <a:r>
              <a:rPr lang="ru-RU" i="1" dirty="0" err="1"/>
              <a:t>ξενίζειν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2056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то время купцами называли горожан, занимающихся торговлей. Однако торговлей на Руси занимались не только «</a:t>
            </a:r>
            <a:r>
              <a:rPr lang="ru-RU" i="1" dirty="0"/>
              <a:t>купцы</a:t>
            </a:r>
            <a:r>
              <a:rPr lang="ru-RU" dirty="0"/>
              <a:t>», но и «</a:t>
            </a:r>
            <a:r>
              <a:rPr lang="ru-RU" i="1" dirty="0"/>
              <a:t>гости</a:t>
            </a:r>
            <a:r>
              <a:rPr lang="ru-RU" dirty="0"/>
              <a:t>» (иностранные торговцы).</a:t>
            </a:r>
          </a:p>
        </p:txBody>
      </p:sp>
    </p:spTree>
    <p:extLst>
      <p:ext uri="{BB962C8B-B14F-4D97-AF65-F5344CB8AC3E}">
        <p14:creationId xmlns="" xmlns:p14="http://schemas.microsoft.com/office/powerpoint/2010/main" val="35727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602454832"/>
              </p:ext>
            </p:extLst>
          </p:nvPr>
        </p:nvGraphicFramePr>
        <p:xfrm>
          <a:off x="35496" y="908720"/>
          <a:ext cx="9108504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Овал 1"/>
          <p:cNvSpPr/>
          <p:nvPr/>
        </p:nvSpPr>
        <p:spPr>
          <a:xfrm>
            <a:off x="251520" y="2708920"/>
            <a:ext cx="936104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Табак</a:t>
            </a:r>
          </a:p>
          <a:p>
            <a:pPr algn="ctr"/>
            <a:r>
              <a:rPr lang="ru-RU" sz="1400" dirty="0" smtClean="0"/>
              <a:t>Водка</a:t>
            </a:r>
            <a:endParaRPr lang="ru-RU" sz="1400" dirty="0"/>
          </a:p>
        </p:txBody>
      </p:sp>
      <p:cxnSp>
        <p:nvCxnSpPr>
          <p:cNvPr id="4" name="Прямая соединительная линия 3"/>
          <p:cNvCxnSpPr>
            <a:stCxn id="2" idx="0"/>
          </p:cNvCxnSpPr>
          <p:nvPr/>
        </p:nvCxnSpPr>
        <p:spPr>
          <a:xfrm flipV="1">
            <a:off x="719572" y="2060848"/>
            <a:ext cx="180020" cy="64807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326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18985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</a:rPr>
              <a:t>Военное дело в сказках</a:t>
            </a:r>
            <a:endParaRPr lang="ru-R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7" y="256490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Виды войск на Руси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9309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Действующая армия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4293095"/>
            <a:ext cx="244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Служба охраны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7282" y="2565723"/>
            <a:ext cx="322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Неприятель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>
            <a:off x="2555777" y="3212054"/>
            <a:ext cx="1274439" cy="947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1331640" y="3211235"/>
            <a:ext cx="1224137" cy="947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11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g497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0652" y="1356244"/>
            <a:ext cx="4319711" cy="2664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2627784" y="321054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latin typeface="+mn-lt"/>
              </a:rPr>
              <a:t>Лихие </a:t>
            </a:r>
            <a:r>
              <a:rPr lang="ru-RU" altLang="ru-RU" dirty="0">
                <a:latin typeface="+mn-lt"/>
              </a:rPr>
              <a:t>гости</a:t>
            </a:r>
            <a:br>
              <a:rPr lang="ru-RU" altLang="ru-RU" dirty="0">
                <a:latin typeface="+mn-lt"/>
              </a:rPr>
            </a:br>
            <a:r>
              <a:rPr lang="ru-RU" altLang="ru-RU" sz="2400" dirty="0" smtClean="0">
                <a:latin typeface="+mn-lt"/>
              </a:rPr>
              <a:t>Воины </a:t>
            </a:r>
            <a:r>
              <a:rPr lang="ru-RU" altLang="ru-RU" sz="2400" dirty="0">
                <a:latin typeface="+mn-lt"/>
              </a:rPr>
              <a:t>вражеского стана </a:t>
            </a:r>
            <a:endParaRPr lang="ru-RU" altLang="ru-RU" dirty="0" smtClean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3328790"/>
            <a:ext cx="2825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solidFill>
                  <a:schemeClr val="tx2"/>
                </a:solidFill>
              </a:rPr>
              <a:t>Сорочин</a:t>
            </a:r>
            <a:r>
              <a:rPr lang="ru-RU" altLang="ru-RU" sz="1400" dirty="0" smtClean="0"/>
              <a:t>(сарацин) - кочующее племя разбойников арабского </a:t>
            </a:r>
            <a:r>
              <a:rPr lang="ru-RU" altLang="ru-RU" sz="1400" dirty="0"/>
              <a:t>племени (мусульмане). Типичным для всех сарацинских воинов является накрученный на шлеме тюрбан из ткани для защиты от перегревания головы.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3174902"/>
            <a:ext cx="2969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400" dirty="0" smtClean="0"/>
              <a:t>.</a:t>
            </a:r>
            <a:endParaRPr lang="ru-RU" altLang="ru-RU" sz="1400" dirty="0"/>
          </a:p>
        </p:txBody>
      </p:sp>
      <p:cxnSp>
        <p:nvCxnSpPr>
          <p:cNvPr id="6" name="Скругленная соединительная линия 5"/>
          <p:cNvCxnSpPr>
            <a:endCxn id="4102" idx="2"/>
          </p:cNvCxnSpPr>
          <p:nvPr/>
        </p:nvCxnSpPr>
        <p:spPr>
          <a:xfrm flipV="1">
            <a:off x="4440508" y="4020541"/>
            <a:ext cx="0" cy="848618"/>
          </a:xfrm>
          <a:prstGeom prst="straightConnector1">
            <a:avLst/>
          </a:prstGeom>
          <a:ln w="25400" cap="sq">
            <a:solidFill>
              <a:srgbClr val="FFC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endCxn id="4102" idx="1"/>
          </p:cNvCxnSpPr>
          <p:nvPr/>
        </p:nvCxnSpPr>
        <p:spPr>
          <a:xfrm rot="5400000" flipH="1" flipV="1">
            <a:off x="1487802" y="2708158"/>
            <a:ext cx="812614" cy="773085"/>
          </a:xfrm>
          <a:prstGeom prst="curved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4" idx="0"/>
            <a:endCxn id="4102" idx="3"/>
          </p:cNvCxnSpPr>
          <p:nvPr/>
        </p:nvCxnSpPr>
        <p:spPr>
          <a:xfrm rot="16200000" flipV="1">
            <a:off x="6805362" y="2483395"/>
            <a:ext cx="486509" cy="896506"/>
          </a:xfrm>
          <a:prstGeom prst="curvedConnector2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72200" y="663747"/>
            <a:ext cx="260937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«…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</a:rPr>
              <a:t>Сорочина</a:t>
            </a: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в поле спешить,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Иль башку с широких плеч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У татарина отсечь,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Или вытравить из леса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Пятигорского черкеса</a:t>
            </a:r>
            <a:r>
              <a:rPr lang="ru-RU" altLang="ru-RU" sz="1200" i="1" dirty="0" smtClean="0"/>
              <a:t>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«Сказка о мертвой царевне и о семи богатырях»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9170" y="1209648"/>
            <a:ext cx="2024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solidFill>
                  <a:srgbClr val="000000"/>
                </a:solidFill>
              </a:rPr>
              <a:t>«Братья дружною толпою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solidFill>
                  <a:srgbClr val="000000"/>
                </a:solidFill>
              </a:rPr>
              <a:t>Выезжают погулять,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solidFill>
                  <a:srgbClr val="000000"/>
                </a:solidFill>
              </a:rPr>
              <a:t>Серых уток пострелять,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solidFill>
                  <a:srgbClr val="000000"/>
                </a:solidFill>
              </a:rPr>
              <a:t>Руку правую </a:t>
            </a:r>
            <a:r>
              <a:rPr lang="ru-RU" altLang="ru-RU" sz="1200" i="1" dirty="0" smtClean="0">
                <a:solidFill>
                  <a:srgbClr val="000000"/>
                </a:solidFill>
              </a:rPr>
              <a:t>потешить…»</a:t>
            </a:r>
            <a:endParaRPr lang="ru-RU" altLang="ru-RU" sz="1200" i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4926088"/>
            <a:ext cx="35979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</a:rPr>
              <a:t>Черкес</a:t>
            </a:r>
            <a:r>
              <a:rPr lang="ru-RU" altLang="ru-RU" sz="1400" dirty="0">
                <a:solidFill>
                  <a:schemeClr val="tx2"/>
                </a:solidFill>
              </a:rPr>
              <a:t> </a:t>
            </a:r>
            <a:r>
              <a:rPr lang="ru-RU" altLang="ru-RU" sz="1400" dirty="0"/>
              <a:t>– воины народа Северного Кавказа. Любимое и самое страшное черкесское оружие  - шашка. Шашка черкеса остра, как бритва, и употребляется им не для защиты, а только для удара, обычно смертельного.</a:t>
            </a:r>
          </a:p>
          <a:p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536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3328789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400" b="1" dirty="0">
                <a:solidFill>
                  <a:schemeClr val="tx2"/>
                </a:solidFill>
              </a:rPr>
              <a:t>Татарин</a:t>
            </a:r>
            <a:r>
              <a:rPr lang="ru-RU" altLang="ru-RU" sz="1400" dirty="0">
                <a:solidFill>
                  <a:schemeClr val="tx2"/>
                </a:solidFill>
              </a:rPr>
              <a:t> </a:t>
            </a:r>
            <a:r>
              <a:rPr lang="ru-RU" altLang="ru-RU" sz="1400" dirty="0"/>
              <a:t>– татаро-монгольский воин. Вооружение татар было простым, но эффективным: мощный, покрытый лаком лук и несколько колчанов со стрелами, копье, кривая сабля и кожаные доспехи с металлическими накладками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1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64704"/>
            <a:ext cx="6552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 smtClean="0"/>
              <a:t>        </a:t>
            </a:r>
            <a:r>
              <a:rPr lang="ru-RU" sz="5000" dirty="0" smtClean="0">
                <a:solidFill>
                  <a:schemeClr val="tx2"/>
                </a:solidFill>
              </a:rPr>
              <a:t>Цель работы</a:t>
            </a:r>
            <a:endParaRPr lang="ru-RU" sz="50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sz="2800" dirty="0"/>
              <a:t>Создать лингвистический словарь устаревших и непонятных слов и форм слов по сказкам </a:t>
            </a:r>
            <a:r>
              <a:rPr lang="ru-RU" sz="2800" dirty="0" err="1"/>
              <a:t>А.С.Пушкина</a:t>
            </a:r>
            <a:endParaRPr lang="ru-RU" sz="2800" dirty="0"/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ru-RU" sz="2800" dirty="0"/>
              <a:t>Сделать презентацию для работы на уроках </a:t>
            </a:r>
            <a:r>
              <a:rPr lang="ru-RU" sz="2800" dirty="0" smtClean="0"/>
              <a:t>литературы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153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088182" y="333977"/>
            <a:ext cx="4690864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Рус</a:t>
            </a:r>
            <a:r>
              <a:rPr lang="ru-RU" altLang="ru-RU" sz="4500" dirty="0" smtClean="0">
                <a:latin typeface="+mn-lt"/>
              </a:rPr>
              <a:t>ский богатырь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88274" y="663650"/>
            <a:ext cx="2955726" cy="1295474"/>
          </a:xfrm>
          <a:noFill/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sz="1600" i="1" dirty="0" smtClean="0"/>
              <a:t>«Медлить нечего: «Скорее!</a:t>
            </a:r>
          </a:p>
          <a:p>
            <a:pPr eaLnBrk="1" hangingPunct="1">
              <a:buFontTx/>
              <a:buNone/>
            </a:pPr>
            <a:r>
              <a:rPr lang="ru-RU" altLang="ru-RU" sz="1600" i="1" dirty="0" smtClean="0"/>
              <a:t>Люди, на конь! Эй  живее!»</a:t>
            </a:r>
          </a:p>
          <a:p>
            <a:pPr eaLnBrk="1" hangingPunct="1">
              <a:buFontTx/>
              <a:buNone/>
            </a:pPr>
            <a:r>
              <a:rPr lang="ru-RU" altLang="ru-RU" sz="1600" i="1" dirty="0" smtClean="0"/>
              <a:t>Царь к востоку войско шлет.</a:t>
            </a:r>
          </a:p>
          <a:p>
            <a:pPr eaLnBrk="1" hangingPunct="1">
              <a:buFontTx/>
              <a:buNone/>
            </a:pPr>
            <a:r>
              <a:rPr lang="ru-RU" altLang="ru-RU" sz="1600" i="1" dirty="0" smtClean="0"/>
              <a:t>Старший сын его ведет…»</a:t>
            </a:r>
          </a:p>
        </p:txBody>
      </p:sp>
      <p:pic>
        <p:nvPicPr>
          <p:cNvPr id="2054" name="Picture 6" descr="img49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1059" y="2060847"/>
            <a:ext cx="2866806" cy="3888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2274" y="354486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</a:rPr>
              <a:t>Кольчуга</a:t>
            </a:r>
            <a:r>
              <a:rPr lang="ru-RU" altLang="ru-RU" dirty="0" smtClean="0">
                <a:solidFill>
                  <a:schemeClr val="tx2"/>
                </a:solidFill>
              </a:rPr>
              <a:t> </a:t>
            </a:r>
            <a:r>
              <a:rPr lang="ru-RU" altLang="ru-RU" dirty="0"/>
              <a:t>-доспех, сплетённый из железных колец, металлическая сеть для защиты от поражения холодным оружием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0875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Шлем</a:t>
            </a:r>
            <a:r>
              <a:rPr lang="ru-RU" altLang="ru-RU" dirty="0">
                <a:solidFill>
                  <a:schemeClr val="tx2"/>
                </a:solidFill>
              </a:rPr>
              <a:t> </a:t>
            </a:r>
            <a:r>
              <a:rPr lang="en-US" altLang="ru-RU" dirty="0"/>
              <a:t>- </a:t>
            </a:r>
            <a:r>
              <a:rPr lang="ru-RU" altLang="ru-RU" dirty="0"/>
              <a:t>один из старинных воинских доспехов - металлический головной убор, защищавший голову от ударов холодным оружием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52528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</a:rPr>
              <a:t>Меч</a:t>
            </a:r>
            <a:r>
              <a:rPr lang="ru-RU" altLang="ru-RU" dirty="0">
                <a:solidFill>
                  <a:schemeClr val="tx2"/>
                </a:solidFill>
              </a:rPr>
              <a:t> </a:t>
            </a:r>
            <a:r>
              <a:rPr lang="ru-RU" altLang="ru-RU" dirty="0"/>
              <a:t>- вид холодного оружия с прямым клинком, предназначенный для рубящего удара или рубящего и колющего ударов </a:t>
            </a:r>
            <a:endParaRPr lang="ru-RU" altLang="ru-RU" dirty="0" smtClean="0"/>
          </a:p>
          <a:p>
            <a:r>
              <a:rPr lang="ru-RU" altLang="ru-RU" i="1" dirty="0" smtClean="0"/>
              <a:t>(Толковый словарь </a:t>
            </a:r>
            <a:r>
              <a:rPr lang="ru-RU" altLang="ru-RU" i="1" dirty="0" err="1" smtClean="0"/>
              <a:t>Т.Ф.Ефремовой</a:t>
            </a:r>
            <a:r>
              <a:rPr lang="ru-RU" altLang="ru-RU" i="1" dirty="0" smtClean="0"/>
              <a:t>)</a:t>
            </a:r>
            <a:endParaRPr lang="ru-RU" alt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7262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220441" y="198438"/>
            <a:ext cx="4114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500" dirty="0" smtClean="0">
                <a:latin typeface="+mn-lt"/>
              </a:rPr>
              <a:t>Охрана дворца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652120" y="885603"/>
            <a:ext cx="3322637" cy="1584176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1400" i="1" dirty="0" smtClean="0"/>
              <a:t>«Вкруг ее стоит грозная стража,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i="1" dirty="0" smtClean="0"/>
              <a:t>На плечах топорики держат.</a:t>
            </a:r>
          </a:p>
          <a:p>
            <a:pPr marL="0" indent="0" eaLnBrk="1" hangingPunct="1">
              <a:buFontTx/>
              <a:buNone/>
              <a:defRPr/>
            </a:pPr>
            <a:endParaRPr lang="ru-RU" sz="1400" i="1" dirty="0" smtClean="0"/>
          </a:p>
          <a:p>
            <a:pPr marL="0" indent="0" eaLnBrk="1" hangingPunct="1">
              <a:buFontTx/>
              <a:buNone/>
              <a:defRPr/>
            </a:pPr>
            <a:r>
              <a:rPr lang="ru-RU" sz="1400" i="1" dirty="0" smtClean="0"/>
              <a:t>Подбежали бояре и дворяне,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i="1" dirty="0" smtClean="0"/>
              <a:t>Старика </a:t>
            </a:r>
            <a:r>
              <a:rPr lang="ru-RU" sz="1400" i="1" dirty="0" err="1" smtClean="0"/>
              <a:t>взашеи</a:t>
            </a:r>
            <a:r>
              <a:rPr lang="ru-RU" sz="1400" i="1" dirty="0" smtClean="0"/>
              <a:t> затолкали.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i="1" dirty="0" smtClean="0"/>
              <a:t>А в дверях-то стража подбежала,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i="1" dirty="0" smtClean="0"/>
              <a:t>Топорами чуть не изрубила…»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400" b="1" dirty="0" smtClean="0"/>
              <a:t>«Сказка о рыбаке и рыбке»</a:t>
            </a:r>
          </a:p>
        </p:txBody>
      </p:sp>
      <p:pic>
        <p:nvPicPr>
          <p:cNvPr id="6150" name="Picture 6" descr="img49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257139" cy="4464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3429000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Топор</a:t>
            </a:r>
            <a:r>
              <a:rPr lang="ru-RU" b="1" dirty="0" smtClean="0"/>
              <a:t> </a:t>
            </a:r>
            <a:r>
              <a:rPr lang="ru-RU" dirty="0" smtClean="0"/>
              <a:t>– 1. </a:t>
            </a:r>
            <a:r>
              <a:rPr lang="ru-RU" dirty="0"/>
              <a:t>Орудие для рубки и тесания в виде насаженной на деревянную рукоять железной лопасти с острым лезвием на одной стороне и утолщенной частью, обухом, на другой.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2.Вид </a:t>
            </a:r>
            <a:r>
              <a:rPr lang="ru-RU" dirty="0"/>
              <a:t>старинного оружия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(Толковый словарь </a:t>
            </a:r>
            <a:r>
              <a:rPr lang="ru-RU" i="1" dirty="0" err="1" smtClean="0"/>
              <a:t>В.И.Даля</a:t>
            </a:r>
            <a:r>
              <a:rPr lang="ru-RU" i="1" dirty="0" smtClean="0"/>
              <a:t>)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272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1898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Жилища из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«Сказки о рыбаке и рыбке»</a:t>
            </a:r>
            <a:endParaRPr lang="ru-RU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2348880"/>
            <a:ext cx="491096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Землянка</a:t>
            </a:r>
          </a:p>
          <a:p>
            <a:pPr lvl="2"/>
            <a:r>
              <a:rPr lang="ru-RU" sz="4400" dirty="0" smtClean="0"/>
              <a:t>Изба</a:t>
            </a:r>
          </a:p>
          <a:p>
            <a:pPr lvl="4"/>
            <a:r>
              <a:rPr lang="ru-RU" sz="4400" dirty="0" smtClean="0"/>
              <a:t>Терем</a:t>
            </a:r>
          </a:p>
          <a:p>
            <a:pPr lvl="6"/>
            <a:r>
              <a:rPr lang="ru-RU" sz="4400" dirty="0" smtClean="0"/>
              <a:t>Палаты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34106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4042792" cy="1143000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+mn-lt"/>
              </a:rPr>
              <a:t>Земляная</a:t>
            </a:r>
            <a:r>
              <a:rPr lang="ru-RU" sz="4500" i="1" dirty="0" smtClean="0">
                <a:latin typeface="+mn-lt"/>
              </a:rPr>
              <a:t> </a:t>
            </a:r>
            <a:r>
              <a:rPr lang="ru-RU" sz="4500" dirty="0" smtClean="0">
                <a:latin typeface="+mn-lt"/>
              </a:rPr>
              <a:t>изба</a:t>
            </a:r>
            <a:endParaRPr lang="ru-RU" sz="4500" dirty="0">
              <a:latin typeface="+mn-lt"/>
            </a:endParaRPr>
          </a:p>
        </p:txBody>
      </p:sp>
      <p:pic>
        <p:nvPicPr>
          <p:cNvPr id="7" name="Рисунок 6" descr="C:\Users\Сергей\AppData\Local\Microsoft\Windows\Temporary Internet Files\Content.Word\рисунок 0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721084"/>
            <a:ext cx="48245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782883" y="1124744"/>
            <a:ext cx="3361117" cy="572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i="1" dirty="0" smtClean="0"/>
              <a:t>«Они жили в ветхой землянке ровно тридцать лет и три года»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330614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Землянка</a:t>
            </a:r>
            <a:r>
              <a:rPr lang="ru-RU" dirty="0" smtClean="0"/>
              <a:t>– крытое </a:t>
            </a:r>
            <a:r>
              <a:rPr lang="ru-RU" dirty="0"/>
              <a:t>углубление в земле, вырытое для </a:t>
            </a:r>
            <a:r>
              <a:rPr lang="ru-RU" dirty="0" smtClean="0"/>
              <a:t>жилья </a:t>
            </a:r>
            <a:r>
              <a:rPr lang="ru-RU" i="1" dirty="0" smtClean="0"/>
              <a:t>(словарь </a:t>
            </a:r>
            <a:r>
              <a:rPr lang="ru-RU" i="1" dirty="0"/>
              <a:t>С.И. Ожегова</a:t>
            </a:r>
            <a:r>
              <a:rPr lang="ru-RU" i="1" dirty="0" smtClean="0"/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529917"/>
            <a:ext cx="4572000" cy="1295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Выражение "</a:t>
            </a:r>
            <a:r>
              <a:rPr lang="ru-RU" i="1" dirty="0"/>
              <a:t>вросшая в землю изба</a:t>
            </a:r>
            <a:r>
              <a:rPr lang="ru-RU" dirty="0"/>
              <a:t>" встречается достаточно часто в описаниях старинного жилища.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9304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Древнеславянское жилище изначально и на протяжении многих столетий представляло собой землянку с </a:t>
            </a:r>
            <a:r>
              <a:rPr lang="ru-RU" i="1" dirty="0"/>
              <a:t>одной</a:t>
            </a:r>
            <a:r>
              <a:rPr lang="ru-RU" dirty="0"/>
              <a:t> </a:t>
            </a:r>
            <a:r>
              <a:rPr lang="ru-RU" dirty="0" smtClean="0"/>
              <a:t>комнатой.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424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2421" y="188639"/>
            <a:ext cx="1882552" cy="1143000"/>
          </a:xfrm>
        </p:spPr>
        <p:txBody>
          <a:bodyPr>
            <a:normAutofit/>
          </a:bodyPr>
          <a:lstStyle/>
          <a:p>
            <a:r>
              <a:rPr lang="ru-RU" sz="4500" dirty="0">
                <a:latin typeface="+mn-lt"/>
              </a:rPr>
              <a:t>И</a:t>
            </a:r>
            <a:r>
              <a:rPr lang="ru-RU" sz="4500" dirty="0" smtClean="0">
                <a:latin typeface="+mn-lt"/>
              </a:rPr>
              <a:t>зба</a:t>
            </a:r>
            <a:endParaRPr lang="ru-RU" sz="4500" dirty="0">
              <a:latin typeface="+mn-lt"/>
            </a:endParaRPr>
          </a:p>
        </p:txBody>
      </p:sp>
      <p:pic>
        <p:nvPicPr>
          <p:cNvPr id="8" name="Рисунок 7" descr="C:\Users\Сергей\AppData\Local\Microsoft\Windows\Temporary Internet Files\Content.Word\рисунок5 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52120" y="916141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«Перед </a:t>
            </a:r>
            <a:r>
              <a:rPr lang="ru-RU" sz="1600" i="1" dirty="0"/>
              <a:t>ним изба со светелкой,</a:t>
            </a:r>
            <a:br>
              <a:rPr lang="ru-RU" sz="1600" i="1" dirty="0"/>
            </a:br>
            <a:r>
              <a:rPr lang="ru-RU" sz="1600" i="1" dirty="0"/>
              <a:t>С кирпичною, беленою трубою,</a:t>
            </a:r>
            <a:br>
              <a:rPr lang="ru-RU" sz="1600" i="1" dirty="0"/>
            </a:br>
            <a:r>
              <a:rPr lang="ru-RU" sz="1600" i="1" dirty="0"/>
              <a:t>С дубовыми, тесовыми </a:t>
            </a:r>
            <a:r>
              <a:rPr lang="ru-RU" sz="1600" i="1" dirty="0" smtClean="0"/>
              <a:t>вороты».</a:t>
            </a:r>
            <a:endParaRPr lang="ru-RU" sz="1050" i="1" cap="all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2730" y="1804218"/>
            <a:ext cx="4572000" cy="50321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Изба</a:t>
            </a:r>
            <a:r>
              <a:rPr lang="ru-RU" b="1" dirty="0" smtClean="0"/>
              <a:t> </a:t>
            </a:r>
            <a:r>
              <a:rPr lang="ru-RU" dirty="0" smtClean="0"/>
              <a:t>–</a:t>
            </a:r>
            <a:r>
              <a:rPr lang="ru-RU" b="1" dirty="0" smtClean="0"/>
              <a:t> </a:t>
            </a:r>
            <a:r>
              <a:rPr lang="ru-RU" i="1" dirty="0" err="1" smtClean="0"/>
              <a:t>истопка</a:t>
            </a:r>
            <a:r>
              <a:rPr lang="ru-RU" dirty="0" smtClean="0"/>
              <a:t>, </a:t>
            </a:r>
            <a:r>
              <a:rPr lang="ru-RU" i="1" dirty="0" err="1"/>
              <a:t>истобка</a:t>
            </a:r>
            <a:r>
              <a:rPr lang="ru-RU" dirty="0"/>
              <a:t>, </a:t>
            </a:r>
            <a:r>
              <a:rPr lang="ru-RU" i="1" dirty="0" err="1"/>
              <a:t>истба</a:t>
            </a:r>
            <a:r>
              <a:rPr lang="ru-RU" dirty="0"/>
              <a:t>, </a:t>
            </a:r>
            <a:r>
              <a:rPr lang="ru-RU" i="1" dirty="0"/>
              <a:t>изба</a:t>
            </a:r>
            <a:r>
              <a:rPr lang="ru-RU" dirty="0"/>
              <a:t>, </a:t>
            </a:r>
            <a:r>
              <a:rPr lang="ru-RU" i="1" dirty="0"/>
              <a:t>крестьянский дом</a:t>
            </a:r>
            <a:r>
              <a:rPr lang="ru-RU" dirty="0"/>
              <a:t>, </a:t>
            </a:r>
            <a:r>
              <a:rPr lang="ru-RU" i="1" dirty="0"/>
              <a:t>хата</a:t>
            </a:r>
            <a:r>
              <a:rPr lang="ru-RU" dirty="0"/>
              <a:t>; </a:t>
            </a:r>
            <a:r>
              <a:rPr lang="ru-RU" i="1" dirty="0"/>
              <a:t>жилой деревянный дом</a:t>
            </a:r>
            <a:r>
              <a:rPr lang="ru-RU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Черная или курная изба, в которой печь без трубы.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Белая </a:t>
            </a:r>
            <a:r>
              <a:rPr lang="ru-RU" dirty="0"/>
              <a:t>изба, или изба </a:t>
            </a:r>
            <a:r>
              <a:rPr lang="ru-RU" dirty="0" err="1"/>
              <a:t>по-белому</a:t>
            </a:r>
            <a:r>
              <a:rPr lang="ru-RU" dirty="0"/>
              <a:t>, в которой печь с трубою и потому нет </a:t>
            </a:r>
            <a:r>
              <a:rPr lang="ru-RU" dirty="0" smtClean="0"/>
              <a:t>копоти.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Красная </a:t>
            </a:r>
            <a:r>
              <a:rPr lang="ru-RU" dirty="0"/>
              <a:t>изба, с красным, </a:t>
            </a:r>
            <a:r>
              <a:rPr lang="ru-RU" dirty="0" smtClean="0"/>
              <a:t>т.е</a:t>
            </a:r>
            <a:r>
              <a:rPr lang="ru-RU" dirty="0"/>
              <a:t>. большим или переплетным окном, не с одними волоковыми. </a:t>
            </a:r>
            <a:r>
              <a:rPr lang="ru-RU" sz="1600" i="1" dirty="0"/>
              <a:t>(Толковый словарь. В.И. Даль. 1863-1866</a:t>
            </a:r>
            <a:r>
              <a:rPr lang="ru-RU" sz="1600" i="1" dirty="0" smtClean="0"/>
              <a:t>.)</a:t>
            </a:r>
            <a:endParaRPr lang="ru-RU" sz="16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5161" y="4394286"/>
            <a:ext cx="390618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Слово </a:t>
            </a:r>
            <a:r>
              <a:rPr lang="ru-RU" b="1" dirty="0"/>
              <a:t>изба</a:t>
            </a:r>
            <a:r>
              <a:rPr lang="ru-RU" dirty="0"/>
              <a:t> (</a:t>
            </a:r>
            <a:r>
              <a:rPr lang="ru-RU" i="1" dirty="0" err="1"/>
              <a:t>истъба</a:t>
            </a:r>
            <a:r>
              <a:rPr lang="ru-RU" dirty="0"/>
              <a:t>) произошло от глагола </a:t>
            </a:r>
            <a:r>
              <a:rPr lang="ru-RU" i="1" dirty="0"/>
              <a:t>истопить</a:t>
            </a:r>
            <a:r>
              <a:rPr lang="ru-RU" dirty="0"/>
              <a:t>, поскольку в условиях холодного климата главную роль в жилище играла печь, которую топили. </a:t>
            </a:r>
          </a:p>
        </p:txBody>
      </p:sp>
    </p:spTree>
    <p:extLst>
      <p:ext uri="{BB962C8B-B14F-4D97-AF65-F5344CB8AC3E}">
        <p14:creationId xmlns="" xmlns:p14="http://schemas.microsoft.com/office/powerpoint/2010/main" val="149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37258" y="176077"/>
            <a:ext cx="1902693" cy="1143000"/>
          </a:xfrm>
        </p:spPr>
        <p:txBody>
          <a:bodyPr>
            <a:noAutofit/>
          </a:bodyPr>
          <a:lstStyle/>
          <a:p>
            <a:r>
              <a:rPr lang="ru-RU" sz="4500" dirty="0" smtClean="0">
                <a:latin typeface="+mn-lt"/>
              </a:rPr>
              <a:t>Терем</a:t>
            </a:r>
            <a:endParaRPr lang="ru-RU" sz="4500" dirty="0">
              <a:latin typeface="+mn-lt"/>
            </a:endParaRPr>
          </a:p>
        </p:txBody>
      </p:sp>
      <p:pic>
        <p:nvPicPr>
          <p:cNvPr id="7" name="Содержимое 6" descr="C:\Users\Сергей\AppData\Local\Microsoft\Windows\Temporary Internet Files\Content.Word\рисунок 003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" y="1470323"/>
            <a:ext cx="4258816" cy="280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36096" y="88554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/>
              <a:t>«Что </a:t>
            </a:r>
            <a:r>
              <a:rPr lang="ru-RU" sz="1600" i="1" dirty="0"/>
              <a:t>ж он видит? Высокий терем.</a:t>
            </a:r>
            <a:br>
              <a:rPr lang="ru-RU" sz="1600" i="1" dirty="0"/>
            </a:br>
            <a:r>
              <a:rPr lang="ru-RU" sz="1600" i="1" dirty="0"/>
              <a:t>На крыльце стоит его </a:t>
            </a:r>
            <a:r>
              <a:rPr lang="ru-RU" sz="1600" i="1" dirty="0" smtClean="0"/>
              <a:t>старуха…»</a:t>
            </a:r>
            <a:endParaRPr lang="ru-RU" sz="1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72816"/>
            <a:ext cx="435597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Терем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– в </a:t>
            </a:r>
            <a:r>
              <a:rPr lang="ru-RU" dirty="0"/>
              <a:t>Древней Руси: высокий богатый </a:t>
            </a:r>
            <a:r>
              <a:rPr lang="ru-RU" i="1" dirty="0"/>
              <a:t>дом</a:t>
            </a:r>
            <a:r>
              <a:rPr lang="ru-RU" dirty="0"/>
              <a:t> с покатой крышей, с надворными постройками; жилое помещение в </a:t>
            </a:r>
            <a:r>
              <a:rPr lang="ru-RU" i="1" dirty="0"/>
              <a:t>верхней части </a:t>
            </a:r>
            <a:r>
              <a:rPr lang="ru-RU" dirty="0"/>
              <a:t>такого дома </a:t>
            </a:r>
            <a:r>
              <a:rPr lang="ru-RU" i="1" dirty="0"/>
              <a:t>(толковый словарь С.И. Ожегова</a:t>
            </a:r>
            <a:r>
              <a:rPr lang="ru-RU" i="1" dirty="0" smtClean="0"/>
              <a:t>).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Снаружи </a:t>
            </a:r>
            <a:r>
              <a:rPr lang="ru-RU" dirty="0"/>
              <a:t>терем напоминает сказочный </a:t>
            </a:r>
            <a:r>
              <a:rPr lang="ru-RU" i="1" dirty="0"/>
              <a:t>дворец</a:t>
            </a:r>
            <a:r>
              <a:rPr lang="ru-RU" dirty="0"/>
              <a:t>. Особую нарядность придавали терему крыша необычной формы, галереи, богатое высокое </a:t>
            </a:r>
            <a:r>
              <a:rPr lang="ru-RU" i="1" dirty="0"/>
              <a:t>крыльцо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184" y="4582739"/>
            <a:ext cx="3826768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Царские терема и дома зажиточных людей нередко расписывали </a:t>
            </a:r>
            <a:r>
              <a:rPr lang="ru-RU" i="1" dirty="0"/>
              <a:t>красками</a:t>
            </a:r>
            <a:r>
              <a:rPr lang="ru-RU" dirty="0"/>
              <a:t>, а окна заполняли окрашенной в разные цвета </a:t>
            </a:r>
            <a:r>
              <a:rPr lang="ru-RU" i="1" dirty="0"/>
              <a:t>слюдой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1650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Сергей\AppData\Local\Microsoft\Windows\Temporary Internet Files\Content.Word\рисунок 001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484784"/>
            <a:ext cx="4474840" cy="25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63688" y="188640"/>
            <a:ext cx="2530624" cy="1143000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+mn-lt"/>
              </a:rPr>
              <a:t>Палаты</a:t>
            </a:r>
            <a:endParaRPr lang="ru-RU" sz="45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711454"/>
            <a:ext cx="40221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tx2"/>
                </a:solidFill>
              </a:rPr>
              <a:t>Палаты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smtClean="0"/>
              <a:t>– ж. </a:t>
            </a:r>
            <a:r>
              <a:rPr lang="ru-RU" dirty="0"/>
              <a:t>или мн. </a:t>
            </a:r>
            <a:r>
              <a:rPr lang="ru-RU" i="1" dirty="0"/>
              <a:t>палаты</a:t>
            </a:r>
            <a:r>
              <a:rPr lang="ru-RU" dirty="0"/>
              <a:t>, </a:t>
            </a:r>
            <a:r>
              <a:rPr lang="ru-RU" i="1" dirty="0"/>
              <a:t>дворец</a:t>
            </a:r>
            <a:r>
              <a:rPr lang="ru-RU" dirty="0"/>
              <a:t>, великолепное жилое здание </a:t>
            </a:r>
            <a:r>
              <a:rPr lang="ru-RU" i="1" dirty="0"/>
              <a:t>государя</a:t>
            </a:r>
            <a:r>
              <a:rPr lang="ru-RU" dirty="0"/>
              <a:t>, вельможи, особ. каменное.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i="1" dirty="0"/>
              <a:t>(Толковый словарь. В.И. Даль. </a:t>
            </a:r>
            <a:r>
              <a:rPr lang="ru-RU" i="1" dirty="0" smtClean="0"/>
              <a:t>1863-1866).</a:t>
            </a:r>
          </a:p>
          <a:p>
            <a:pPr>
              <a:lnSpc>
                <a:spcPct val="150000"/>
              </a:lnSpc>
            </a:pPr>
            <a:endParaRPr lang="ru-RU" i="1" dirty="0"/>
          </a:p>
          <a:p>
            <a:pPr>
              <a:lnSpc>
                <a:spcPct val="150000"/>
              </a:lnSpc>
            </a:pPr>
            <a:r>
              <a:rPr lang="ru-RU" dirty="0"/>
              <a:t>Терем царя </a:t>
            </a:r>
            <a:r>
              <a:rPr lang="ru-RU" dirty="0" smtClean="0"/>
              <a:t>находился </a:t>
            </a:r>
            <a:r>
              <a:rPr lang="ru-RU" dirty="0"/>
              <a:t>перед всеми другими теремами.</a:t>
            </a:r>
            <a:endParaRPr lang="ru-RU" i="1" dirty="0" smtClean="0"/>
          </a:p>
          <a:p>
            <a:pPr>
              <a:lnSpc>
                <a:spcPct val="150000"/>
              </a:lnSpc>
            </a:pPr>
            <a:endParaRPr lang="ru-RU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7601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/>
              <a:t>«Что </a:t>
            </a:r>
            <a:r>
              <a:rPr lang="ru-RU" sz="1600" i="1" dirty="0"/>
              <a:t>ж? пред ним царские палаты.</a:t>
            </a:r>
            <a:br>
              <a:rPr lang="ru-RU" sz="1600" i="1" dirty="0"/>
            </a:br>
            <a:r>
              <a:rPr lang="ru-RU" sz="1600" i="1" dirty="0"/>
              <a:t>В палатах видит свою </a:t>
            </a:r>
            <a:r>
              <a:rPr lang="ru-RU" sz="1600" i="1" dirty="0" smtClean="0"/>
              <a:t>старуху…»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3000" y="4404324"/>
            <a:ext cx="4572000" cy="2126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Царские палаты – это на самом деле несколько теремов, соединенных переходами. У каждого отдельного терема было свое назначение: палаты царя, царицы, младших царевичей и царевен. </a:t>
            </a:r>
          </a:p>
        </p:txBody>
      </p:sp>
    </p:spTree>
    <p:extLst>
      <p:ext uri="{BB962C8B-B14F-4D97-AF65-F5344CB8AC3E}">
        <p14:creationId xmlns="" xmlns:p14="http://schemas.microsoft.com/office/powerpoint/2010/main" val="6679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77552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Интерьер горницы в избе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101" name="Picture 5" descr="C:\Users\Kharlamova\Desktop\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3" y="1952836"/>
            <a:ext cx="432920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24127" y="1334165"/>
            <a:ext cx="32057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Горница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smtClean="0"/>
              <a:t>комната </a:t>
            </a:r>
            <a:r>
              <a:rPr lang="ru-RU" dirty="0"/>
              <a:t>(первонач. в верхнем </a:t>
            </a:r>
            <a:r>
              <a:rPr lang="ru-RU" dirty="0" smtClean="0"/>
              <a:t>этаже, </a:t>
            </a:r>
            <a:r>
              <a:rPr lang="ru-RU" dirty="0"/>
              <a:t>устар.)</a:t>
            </a:r>
          </a:p>
          <a:p>
            <a:r>
              <a:rPr lang="ru-RU" dirty="0"/>
              <a:t>Чистая половина крестьянской избы (обл.)</a:t>
            </a:r>
          </a:p>
          <a:p>
            <a:r>
              <a:rPr lang="ru-RU" i="1" dirty="0"/>
              <a:t>(Толковый словарь </a:t>
            </a:r>
            <a:r>
              <a:rPr lang="ru-RU" i="1" dirty="0" err="1"/>
              <a:t>С.И.Ожегова</a:t>
            </a:r>
            <a:r>
              <a:rPr lang="ru-RU" i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501008"/>
            <a:ext cx="3921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Первоначально </a:t>
            </a:r>
            <a:r>
              <a:rPr lang="ru-RU" dirty="0"/>
              <a:t>называлась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клеть</a:t>
            </a:r>
            <a:r>
              <a:rPr lang="ru-RU" dirty="0"/>
              <a:t> (комната), позже — горница, так как по отношению к подклету была «</a:t>
            </a:r>
            <a:r>
              <a:rPr lang="ru-RU" dirty="0" err="1"/>
              <a:t>горьним</a:t>
            </a:r>
            <a:r>
              <a:rPr lang="ru-RU" dirty="0"/>
              <a:t>», то есть верхним, помещением.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274334"/>
            <a:ext cx="3637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ХVII в. у горницы появляется и другое наименование —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светлица</a:t>
            </a:r>
            <a:r>
              <a:rPr lang="ru-RU" dirty="0"/>
              <a:t>, от слова </a:t>
            </a:r>
            <a:r>
              <a:rPr lang="ru-RU" dirty="0" smtClean="0"/>
              <a:t>свет.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3" y="5255334"/>
            <a:ext cx="4845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появились крестьянские избы, состоящие из двух жилых помещений, горницей стали называть неотапливаемую и поэтому чистую часть дома, где жили летом.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4566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668" y="610236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Интерьер горницы в тереме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548680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Дверь тихонько отворилась </a:t>
            </a:r>
          </a:p>
          <a:p>
            <a:r>
              <a:rPr lang="ru-RU" sz="1400" i="1" dirty="0" smtClean="0"/>
              <a:t>И царевна очутилась</a:t>
            </a:r>
          </a:p>
          <a:p>
            <a:r>
              <a:rPr lang="ru-RU" sz="1400" i="1" dirty="0" smtClean="0"/>
              <a:t>В светлой горнице; кругом</a:t>
            </a:r>
          </a:p>
          <a:p>
            <a:r>
              <a:rPr lang="ru-RU" sz="1400" i="1" dirty="0" smtClean="0"/>
              <a:t>Лавки, крытые ковром,</a:t>
            </a:r>
          </a:p>
          <a:p>
            <a:r>
              <a:rPr lang="ru-RU" sz="1400" i="1" dirty="0" smtClean="0"/>
              <a:t>Под святыми стол дубовый,</a:t>
            </a:r>
          </a:p>
          <a:p>
            <a:r>
              <a:rPr lang="ru-RU" sz="1400" i="1" dirty="0" smtClean="0"/>
              <a:t>Печь с лежанкой изразцовой.</a:t>
            </a:r>
            <a:endParaRPr lang="ru-RU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777481" y="2132856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</a:t>
            </a:r>
            <a:r>
              <a:rPr lang="ru-RU" sz="1600" dirty="0"/>
              <a:t>старые времена в более или менее богатых домах на длинный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стол из крепких дубовых досок</a:t>
            </a:r>
            <a:r>
              <a:rPr lang="ru-RU" sz="1600" dirty="0"/>
              <a:t>, покрытый вышитой скатертью, по очереди подавали четыре блюда: холодную закуску, суп, второе - в непостное время обычно мясное - и пироги или пирожки, которые ели "на десерт".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30" y="547300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Святые</a:t>
            </a:r>
            <a:r>
              <a:rPr lang="ru-RU" dirty="0" smtClean="0"/>
              <a:t> - </a:t>
            </a:r>
            <a:r>
              <a:rPr lang="ru-RU" sz="1600" dirty="0" smtClean="0"/>
              <a:t>иконы </a:t>
            </a:r>
            <a:r>
              <a:rPr lang="ru-RU" sz="1600" dirty="0"/>
              <a:t>с изображениями </a:t>
            </a:r>
            <a:r>
              <a:rPr lang="ru-RU" sz="1600" dirty="0" smtClean="0"/>
              <a:t>людей, проведших </a:t>
            </a:r>
            <a:r>
              <a:rPr lang="ru-RU" sz="1600" dirty="0"/>
              <a:t>свою жизнь в защите интересов церкви и религии и после смерти </a:t>
            </a:r>
            <a:r>
              <a:rPr lang="ru-RU" sz="1600" dirty="0" smtClean="0"/>
              <a:t>признанных непререкаемыми образцами </a:t>
            </a:r>
            <a:r>
              <a:rPr lang="ru-RU" sz="1600" dirty="0"/>
              <a:t>христианской жизни и </a:t>
            </a:r>
            <a:r>
              <a:rPr lang="ru-RU" sz="1600" dirty="0" smtClean="0"/>
              <a:t>покровителями </a:t>
            </a:r>
            <a:r>
              <a:rPr lang="ru-RU" sz="1600" dirty="0"/>
              <a:t>верующих </a:t>
            </a:r>
            <a:r>
              <a:rPr lang="ru-RU" sz="1600" dirty="0" smtClean="0"/>
              <a:t>( </a:t>
            </a:r>
            <a:r>
              <a:rPr lang="ru-RU" sz="1600" dirty="0"/>
              <a:t>устар.). </a:t>
            </a:r>
          </a:p>
          <a:p>
            <a:r>
              <a:rPr lang="ru-RU" sz="1600" i="1" dirty="0" smtClean="0"/>
              <a:t>(</a:t>
            </a:r>
            <a:r>
              <a:rPr lang="ru-RU" sz="1600" i="1" dirty="0"/>
              <a:t>Т</a:t>
            </a:r>
            <a:r>
              <a:rPr lang="ru-RU" sz="1600" i="1" dirty="0" smtClean="0"/>
              <a:t>олковый </a:t>
            </a:r>
            <a:r>
              <a:rPr lang="ru-RU" sz="1600" i="1" dirty="0"/>
              <a:t>словарь С.И. Ожегова).</a:t>
            </a:r>
          </a:p>
          <a:p>
            <a:endParaRPr lang="ru-RU" dirty="0"/>
          </a:p>
        </p:txBody>
      </p:sp>
      <p:pic>
        <p:nvPicPr>
          <p:cNvPr id="2053" name="Picture 5" descr="C:\Users\Kharlamova\Desktop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3" y="1933675"/>
            <a:ext cx="4644861" cy="3340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4052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7" y="328498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5152" y="677743"/>
            <a:ext cx="21833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</a:rPr>
              <a:t>Рогатка</a:t>
            </a:r>
            <a:endParaRPr lang="ru-RU" sz="4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724407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i="1" dirty="0">
                <a:solidFill>
                  <a:prstClr val="black"/>
                </a:solidFill>
              </a:rPr>
              <a:t>Царица злая</a:t>
            </a:r>
          </a:p>
          <a:p>
            <a:pPr lvl="0"/>
            <a:r>
              <a:rPr lang="ru-RU" sz="1600" i="1" dirty="0">
                <a:solidFill>
                  <a:prstClr val="black"/>
                </a:solidFill>
              </a:rPr>
              <a:t>Ей рогаткой угрожая,</a:t>
            </a:r>
          </a:p>
          <a:p>
            <a:pPr lvl="0"/>
            <a:r>
              <a:rPr lang="ru-RU" sz="1600" i="1" dirty="0">
                <a:solidFill>
                  <a:prstClr val="black"/>
                </a:solidFill>
              </a:rPr>
              <a:t>Положила иль не жить,</a:t>
            </a:r>
          </a:p>
          <a:p>
            <a:pPr lvl="0"/>
            <a:r>
              <a:rPr lang="ru-RU" sz="1600" i="1" dirty="0">
                <a:solidFill>
                  <a:prstClr val="black"/>
                </a:solidFill>
              </a:rPr>
              <a:t>Иль царевну погубить.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2176988"/>
            <a:ext cx="366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Рогаткой </a:t>
            </a:r>
            <a:r>
              <a:rPr lang="ru-RU" dirty="0"/>
              <a:t>в старину назывался железный ошейник с длинными остриями, который надевали на шею заключенным, </a:t>
            </a:r>
            <a:r>
              <a:rPr lang="ru-RU" dirty="0" smtClean="0"/>
              <a:t>преступникам.</a:t>
            </a:r>
            <a:endParaRPr lang="ru-RU" dirty="0"/>
          </a:p>
        </p:txBody>
      </p:sp>
      <p:pic>
        <p:nvPicPr>
          <p:cNvPr id="3075" name="Picture 3" descr="C:\Users\Kharlamova\Desktop\335489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5934"/>
            <a:ext cx="3467101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04462" y="3933056"/>
            <a:ext cx="41168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XVIII в. и позже строгие помещики и помещицы надевали рогатку на шею провинившимся крестьянам и дворовым девушкам, заставляя некоторых из них ходить в рогатках по году и более.  </a:t>
            </a:r>
          </a:p>
          <a:p>
            <a:r>
              <a:rPr lang="ru-RU" dirty="0"/>
              <a:t>(</a:t>
            </a:r>
            <a:r>
              <a:rPr lang="ru-RU" i="1" dirty="0"/>
              <a:t>Энциклопедический словарь Ф.А. Брокгауза и И.А. </a:t>
            </a:r>
            <a:r>
              <a:rPr lang="ru-RU" i="1" dirty="0" err="1"/>
              <a:t>Ефрона</a:t>
            </a:r>
            <a:r>
              <a:rPr lang="ru-RU" i="1" dirty="0"/>
              <a:t>) 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8935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92696"/>
            <a:ext cx="22194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solidFill>
                  <a:schemeClr val="tx2"/>
                </a:solidFill>
              </a:rPr>
              <a:t>Задачи</a:t>
            </a:r>
            <a:endParaRPr lang="ru-RU" sz="5000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Прочитать сказки </a:t>
            </a:r>
            <a:r>
              <a:rPr lang="ru-RU" sz="2800" dirty="0" err="1"/>
              <a:t>А.С.Пушкина</a:t>
            </a:r>
            <a:endParaRPr lang="ru-RU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Найти все непонятные слова и формы </a:t>
            </a:r>
            <a:r>
              <a:rPr lang="ru-RU" sz="2800" dirty="0" smtClean="0"/>
              <a:t>слов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 smtClean="0"/>
              <a:t>Определить роль устаревших слов в сказках</a:t>
            </a:r>
            <a:endParaRPr lang="ru-RU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Научиться работать со словарной статьей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dirty="0"/>
              <a:t>Нарисовать иллюстрации к словарным </a:t>
            </a:r>
            <a:r>
              <a:rPr lang="ru-RU" sz="2800" dirty="0" smtClean="0"/>
              <a:t>статьям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5136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754252"/>
            <a:ext cx="1882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Клюка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69269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«Видит: нищая черница</a:t>
            </a:r>
          </a:p>
          <a:p>
            <a:r>
              <a:rPr lang="ru-RU" sz="1600" i="1" dirty="0" smtClean="0"/>
              <a:t>Ходит по двору, клюкой</a:t>
            </a:r>
          </a:p>
          <a:p>
            <a:r>
              <a:rPr lang="ru-RU" sz="1600" i="1" dirty="0" smtClean="0"/>
              <a:t>Отгоняя пса».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1606153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Клюка – </a:t>
            </a:r>
            <a:r>
              <a:rPr lang="ru-RU" dirty="0" smtClean="0"/>
              <a:t>палка </a:t>
            </a:r>
            <a:r>
              <a:rPr lang="ru-RU" dirty="0"/>
              <a:t>с кривым верхним концом для опоры при ходьбе.</a:t>
            </a:r>
          </a:p>
          <a:p>
            <a:r>
              <a:rPr lang="ru-RU" i="1" dirty="0"/>
              <a:t>(Толковый словарь </a:t>
            </a:r>
            <a:r>
              <a:rPr lang="ru-RU" i="1" dirty="0" err="1" smtClean="0"/>
              <a:t>С.И.Ожегова</a:t>
            </a:r>
            <a:r>
              <a:rPr lang="ru-RU" i="1" dirty="0"/>
              <a:t>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2924944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Клюка</a:t>
            </a:r>
            <a:r>
              <a:rPr lang="ru-RU" dirty="0" smtClean="0"/>
              <a:t> - посох</a:t>
            </a:r>
            <a:r>
              <a:rPr lang="ru-RU" dirty="0"/>
              <a:t>, загнутый кверху крючком, употреблялась западными пилигримами и нашими каликами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Калики</a:t>
            </a:r>
            <a:r>
              <a:rPr lang="ru-RU" dirty="0"/>
              <a:t>, воткнув </a:t>
            </a:r>
            <a:r>
              <a:rPr lang="ru-RU" dirty="0" smtClean="0"/>
              <a:t>клюку </a:t>
            </a:r>
            <a:r>
              <a:rPr lang="ru-RU" dirty="0"/>
              <a:t>в землю, вешали на </a:t>
            </a:r>
            <a:r>
              <a:rPr lang="ru-RU" dirty="0" err="1"/>
              <a:t>закрючины</a:t>
            </a:r>
            <a:r>
              <a:rPr lang="ru-RU" dirty="0"/>
              <a:t> их свои сумочки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 старину клюка означала лукавство, двоедушие.</a:t>
            </a:r>
            <a:endParaRPr lang="ru-RU" dirty="0"/>
          </a:p>
        </p:txBody>
      </p:sp>
      <p:pic>
        <p:nvPicPr>
          <p:cNvPr id="5122" name="Picture 2" descr="C:\Users\Kharlamova\Desktop\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0" y="1772816"/>
            <a:ext cx="5062716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4795" y="551026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клюку старуха </a:t>
            </a:r>
            <a:r>
              <a:rPr lang="ru-RU" dirty="0" smtClean="0"/>
              <a:t>упирается. </a:t>
            </a:r>
            <a:r>
              <a:rPr lang="ru-RU" dirty="0"/>
              <a:t>Клюкой заденет кого и за руку, если позвать нужно, отогнать кого. </a:t>
            </a:r>
          </a:p>
        </p:txBody>
      </p:sp>
    </p:spTree>
    <p:extLst>
      <p:ext uri="{BB962C8B-B14F-4D97-AF65-F5344CB8AC3E}">
        <p14:creationId xmlns="" xmlns:p14="http://schemas.microsoft.com/office/powerpoint/2010/main" val="20270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096344" cy="1143000"/>
          </a:xfrm>
        </p:spPr>
        <p:txBody>
          <a:bodyPr>
            <a:normAutofit/>
          </a:bodyPr>
          <a:lstStyle/>
          <a:p>
            <a:r>
              <a:rPr lang="ru-RU" sz="45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Результаты</a:t>
            </a:r>
            <a:endParaRPr lang="ru-RU" sz="45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Составили иллюстрированный собственными рисунками лингвистический словарь по сказкам А.С. Пушкина.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Создали тематическую презентацию «Лингвистический словарь по сказкам А.С. Пушкина»</a:t>
            </a:r>
            <a:endParaRPr lang="ru-RU" dirty="0"/>
          </a:p>
        </p:txBody>
      </p:sp>
      <p:pic>
        <p:nvPicPr>
          <p:cNvPr id="6146" name="Picture 2" descr="C:\Users\Kharlamova\Desktop\Снимок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2839319" cy="2079259"/>
          </a:xfrm>
          <a:prstGeom prst="rect">
            <a:avLst/>
          </a:prstGeom>
          <a:noFill/>
          <a:effectLst>
            <a:glow rad="457200">
              <a:schemeClr val="accent3">
                <a:satMod val="175000"/>
                <a:alpha val="46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42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latin typeface="+mn-lt"/>
              </a:rPr>
              <a:t>Этапы выполнения работы</a:t>
            </a:r>
            <a:endParaRPr lang="ru-RU" sz="45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79712"/>
            <a:ext cx="8856984" cy="4878288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Определение  темы проекта, постановка цели проекта, выбор названия проекта;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Обсуждение возможных вариантов исследования, сбор и изучение информации, определение формы продукта и требований к продукту, составление плана работы, распределение обязанностей;</a:t>
            </a:r>
            <a:br>
              <a:rPr lang="ru-RU" sz="2000" dirty="0" smtClean="0"/>
            </a:b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Выполнение </a:t>
            </a:r>
            <a:r>
              <a:rPr lang="ru-RU" sz="2000" dirty="0"/>
              <a:t>запланированных операций, внесение необходимых </a:t>
            </a:r>
            <a:r>
              <a:rPr lang="ru-RU" sz="2000" dirty="0" smtClean="0"/>
              <a:t>изменений;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Подготовка </a:t>
            </a:r>
            <a:r>
              <a:rPr lang="ru-RU" sz="2000" dirty="0"/>
              <a:t>и защита </a:t>
            </a:r>
            <a:r>
              <a:rPr lang="ru-RU" sz="2000" dirty="0" smtClean="0"/>
              <a:t>презентации;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Выпуск </a:t>
            </a:r>
            <a:r>
              <a:rPr lang="ru-RU" sz="2000" dirty="0"/>
              <a:t>«Лингвистического </a:t>
            </a:r>
            <a:r>
              <a:rPr lang="ru-RU" sz="2000" dirty="0" smtClean="0"/>
              <a:t>словаря»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Анализ </a:t>
            </a:r>
            <a:r>
              <a:rPr lang="ru-RU" sz="2000" dirty="0"/>
              <a:t>результатов выполнения проекта, оценка качества выполнения проекта.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ru-RU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21331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4042792" cy="1143000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План работы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sz="1600" dirty="0" smtClean="0"/>
              <a:t>Выписать из сказок устаревшие и непонятные слова и формы слов.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sz="1600" dirty="0" smtClean="0"/>
              <a:t>Познакомиться со значением слов в разных словарях, составить словарь устаревших и непонятных слов.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sz="1600" dirty="0" smtClean="0"/>
              <a:t>Распределить слова по группам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lphaLcParenR"/>
            </a:pPr>
            <a:r>
              <a:rPr lang="ru-RU" sz="1600" dirty="0" smtClean="0"/>
              <a:t>Профессии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lphaLcParenR"/>
            </a:pPr>
            <a:r>
              <a:rPr lang="ru-RU" sz="1600" dirty="0" smtClean="0"/>
              <a:t>Жилища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lphaLcParenR"/>
            </a:pPr>
            <a:r>
              <a:rPr lang="ru-RU" sz="1600" dirty="0" smtClean="0"/>
              <a:t>Интерьер</a:t>
            </a:r>
          </a:p>
          <a:p>
            <a:pPr marL="708660" lvl="1" indent="-342900">
              <a:lnSpc>
                <a:spcPct val="170000"/>
              </a:lnSpc>
              <a:buFont typeface="+mj-lt"/>
              <a:buAutoNum type="alphaLcParenR"/>
            </a:pPr>
            <a:r>
              <a:rPr lang="ru-RU" sz="1600" dirty="0" smtClean="0"/>
              <a:t>Военное дело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sz="1600" dirty="0" smtClean="0"/>
              <a:t>Проиллюстрировать свое исследование</a:t>
            </a:r>
          </a:p>
          <a:p>
            <a:pPr marL="342900" indent="-342900">
              <a:lnSpc>
                <a:spcPct val="170000"/>
              </a:lnSpc>
              <a:buFont typeface="+mj-lt"/>
              <a:buAutoNum type="arabicPeriod"/>
            </a:pPr>
            <a:r>
              <a:rPr lang="ru-RU" sz="1600" dirty="0" smtClean="0"/>
              <a:t>Оформить иллюстрированную книгу и презентацию «Лингвистический словарь по сказкам </a:t>
            </a:r>
            <a:r>
              <a:rPr lang="ru-RU" sz="1600" dirty="0" err="1" smtClean="0"/>
              <a:t>А.С.Пушкина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0057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63120"/>
            <a:ext cx="267893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solidFill>
                  <a:schemeClr val="tx2"/>
                </a:solidFill>
              </a:rPr>
              <a:t>Словари</a:t>
            </a:r>
            <a:endParaRPr lang="ru-RU" sz="5000" dirty="0">
              <a:solidFill>
                <a:schemeClr val="tx2"/>
              </a:solidFill>
            </a:endParaRPr>
          </a:p>
        </p:txBody>
      </p:sp>
      <p:pic>
        <p:nvPicPr>
          <p:cNvPr id="5123" name="Picture 3" descr="C:\Users\Kharlamova\Desktop\словарь ожегов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19" y="2296015"/>
            <a:ext cx="1915352" cy="2533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harlamova\Desktop\словарь ушако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1984463" cy="1984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harlamova\Desktop\словарь дал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9" y="2905595"/>
            <a:ext cx="1936587" cy="2533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harlamova\Desktop\словарь ефремово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66" y="1412776"/>
            <a:ext cx="1886444" cy="25330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5886" y="5497013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Толковый словарь живого великорусского языка. Сост</a:t>
            </a:r>
            <a:r>
              <a:rPr lang="ru-RU" sz="1200" dirty="0" smtClean="0"/>
              <a:t>. </a:t>
            </a:r>
            <a:endParaRPr lang="ru-RU" sz="1200" dirty="0"/>
          </a:p>
          <a:p>
            <a:pPr algn="ctr"/>
            <a:r>
              <a:rPr lang="ru-RU" sz="1200" dirty="0" smtClean="0"/>
              <a:t>В.И. Даль </a:t>
            </a:r>
            <a:r>
              <a:rPr lang="ru-RU" sz="1200" dirty="0"/>
              <a:t>в 4-х тт.(1863-1866)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99516" y="3929401"/>
            <a:ext cx="248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Новый словарь русского языка. Толково-словообразовательный. Сост. Т.Ф. Ефремова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6111" y="4758025"/>
            <a:ext cx="1997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Толковый словарь русского языка. </a:t>
            </a:r>
            <a:r>
              <a:rPr lang="ru-RU" sz="1200" dirty="0" smtClean="0"/>
              <a:t>Сост.</a:t>
            </a:r>
          </a:p>
          <a:p>
            <a:pPr algn="ctr"/>
            <a:r>
              <a:rPr lang="ru-RU" sz="1200" dirty="0" smtClean="0"/>
              <a:t>С.И. Ожегов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91244" y="4117319"/>
            <a:ext cx="1900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Толковый словарь русского языка под ред. Д.Н</a:t>
            </a:r>
            <a:r>
              <a:rPr lang="ru-RU" sz="1200" dirty="0" smtClean="0"/>
              <a:t>. Ушакова </a:t>
            </a:r>
            <a:r>
              <a:rPr lang="ru-RU" sz="1200" dirty="0"/>
              <a:t>в 4-х тт. 1935-1940</a:t>
            </a:r>
          </a:p>
        </p:txBody>
      </p:sp>
    </p:spTree>
    <p:extLst>
      <p:ext uri="{BB962C8B-B14F-4D97-AF65-F5344CB8AC3E}">
        <p14:creationId xmlns="" xmlns:p14="http://schemas.microsoft.com/office/powerpoint/2010/main" val="436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92480"/>
            <a:ext cx="6264696" cy="1143000"/>
          </a:xfrm>
        </p:spPr>
        <p:txBody>
          <a:bodyPr>
            <a:noAutofit/>
          </a:bodyPr>
          <a:lstStyle/>
          <a:p>
            <a:r>
              <a:rPr lang="ru-RU" sz="4500" dirty="0">
                <a:latin typeface="+mn-lt"/>
              </a:rPr>
              <a:t>Сказка о царе </a:t>
            </a:r>
            <a:r>
              <a:rPr lang="ru-RU" sz="4500" dirty="0" err="1" smtClean="0">
                <a:latin typeface="+mn-lt"/>
              </a:rPr>
              <a:t>Салтане</a:t>
            </a:r>
            <a:r>
              <a:rPr lang="ru-RU" sz="4500" dirty="0" smtClean="0">
                <a:latin typeface="+mn-lt"/>
              </a:rPr>
              <a:t>…</a:t>
            </a:r>
            <a:r>
              <a:rPr lang="ru-RU" sz="4500" b="1" dirty="0"/>
              <a:t/>
            </a:r>
            <a:br>
              <a:rPr lang="ru-RU" sz="4500" b="1" dirty="0"/>
            </a:br>
            <a:endParaRPr lang="ru-RU" sz="4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8750837"/>
              </p:ext>
            </p:extLst>
          </p:nvPr>
        </p:nvGraphicFramePr>
        <p:xfrm>
          <a:off x="251520" y="1412776"/>
          <a:ext cx="8640960" cy="5354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"/>
                <a:gridCol w="1152128"/>
                <a:gridCol w="1728192"/>
                <a:gridCol w="1656184"/>
                <a:gridCol w="1368152"/>
                <a:gridCol w="2088232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Слово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Примечание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Толковый словарь Д.Н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Ушакова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Толковый словарь В.И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 Даля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Толковый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словарь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С.И. Ожегова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Толковый </a:t>
                      </a:r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словарь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Т.Ф. Ефремовой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 anchor="ctr">
                    <a:solidFill>
                      <a:schemeClr val="accent3"/>
                    </a:solidFill>
                  </a:tcPr>
                </a:tc>
              </a:tr>
              <a:tr h="1940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Аршин</a:t>
                      </a:r>
                      <a:endParaRPr lang="ru-RU" sz="1200" b="1" i="0" u="none" strike="noStrike" dirty="0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</a:rPr>
                        <a:t>Русская мера длины, равная 0,711 метра, применявшаяся до введения метрической системы. </a:t>
                      </a:r>
                      <a:r>
                        <a:rPr lang="ru-RU" sz="1200" u="none" strike="noStrike" dirty="0">
                          <a:effectLst/>
                        </a:rPr>
                        <a:t>2. Линейка длиною в один аршин с нанесенными на ней делениями, служащая для измерения.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м. татарск. погонная мера, четыре четверти (пяди), по четыре вершка (верха пальца); треть сажени; длина всей руки от плеча; вольный шаг человека; 21/3 русского или английского фута; 0,711 метра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Старая русская мера длины, равная 0,71 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 1. Мера длины, равная 0,711 м и применявшаяся до введения метрической системы в России и ряде других стран.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u="none" strike="noStrike" dirty="0">
                          <a:effectLst/>
                        </a:rPr>
                        <a:t>2. Линейка такой длины с нанесенными на ней делениями на четверти и вершки. 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</a:tr>
              <a:tr h="1168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Бает</a:t>
                      </a:r>
                      <a:endParaRPr lang="ru-RU" sz="1200" b="1" i="0" u="none" strike="noStrike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баять, по Далю - </a:t>
                      </a:r>
                      <a:r>
                        <a:rPr lang="ru-RU" sz="1200" u="none" strike="noStrike" dirty="0" err="1">
                          <a:effectLst/>
                        </a:rPr>
                        <a:t>баить</a:t>
                      </a:r>
                      <a:endParaRPr lang="ru-RU" sz="1200" b="0" i="0" u="none" strike="noStrike" dirty="0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Говорить, толковать. </a:t>
                      </a:r>
                      <a:br>
                        <a:rPr lang="ru-RU" sz="1200" u="none" strike="noStrike">
                          <a:effectLst/>
                        </a:rPr>
                      </a:b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сев. и вост. также в зап. губ. говорить, болтать, беседовать, рассказывать, разговаривать, толковать; бахорить,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Говорить, рассказывать.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</a:tr>
              <a:tr h="781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Безделка</a:t>
                      </a:r>
                      <a:endParaRPr lang="ru-RU" sz="1200" b="1" i="0" u="none" strike="noStrike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(разг. устар</a:t>
                      </a:r>
                      <a:r>
                        <a:rPr lang="ru-RU" sz="1200" u="none" strike="noStrike" dirty="0" smtClean="0">
                          <a:effectLst/>
                        </a:rPr>
                        <a:t>.).</a:t>
                      </a:r>
                    </a:p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То </a:t>
                      </a:r>
                      <a:r>
                        <a:rPr lang="ru-RU" sz="1200" u="none" strike="noStrike" dirty="0">
                          <a:effectLst/>
                        </a:rPr>
                        <a:t>же, что безделица </a:t>
                      </a:r>
                      <a:endParaRPr lang="ru-RU" sz="1200" b="0" i="0" u="none" strike="noStrike" dirty="0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Нечто, не имеющее никакой ценности или значения, ничтожный пустяк.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Маловажное, незначительное дело, не заслуживающее серьезного отношения обстоятельство; пустяк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</a:tr>
              <a:tr h="8159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Брег</a:t>
                      </a:r>
                      <a:endParaRPr lang="ru-RU" sz="1200" b="1" i="0" u="none" strike="noStrike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222222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(церк.-книжн., поэт. устар.). Берег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То же, что берег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13" marR="8513" marT="8513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69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850106"/>
          </a:xfrm>
        </p:spPr>
        <p:txBody>
          <a:bodyPr>
            <a:normAutofit/>
          </a:bodyPr>
          <a:lstStyle/>
          <a:p>
            <a:r>
              <a:rPr lang="ru-RU" sz="4500" dirty="0" smtClean="0">
                <a:latin typeface="+mn-lt"/>
              </a:rPr>
              <a:t>Сказка о золотой рыбке</a:t>
            </a:r>
            <a:endParaRPr lang="ru-RU" sz="45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13377724"/>
              </p:ext>
            </p:extLst>
          </p:nvPr>
        </p:nvGraphicFramePr>
        <p:xfrm>
          <a:off x="251520" y="1412776"/>
          <a:ext cx="8640960" cy="5355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3456384"/>
                <a:gridCol w="3888432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лова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Толковый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словарь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В.И. Даля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0BD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Толковый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словарь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С.И. Ожегова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0BD0D9"/>
                    </a:solidFill>
                  </a:tcPr>
                </a:tc>
              </a:tr>
              <a:tr h="71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взашеи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нареч. по шеям, толкая в шею. Прогнать кого взашей, вытолкать или выпроводить с бранью и угрозами.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нареч. (прост.). Грубо, толкая в шею. Гнать, выпроваживать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взашеи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</a:tr>
              <a:tr h="41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владычица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госпожа, повелительница, государыня;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То же, что властелин.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Владычица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страны, государства.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</a:tr>
              <a:tr h="774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государыня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Императрица, супруга императора, или || государыня, властвующая над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</a:rPr>
                        <a:t>империею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вежливое обращение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</a:tr>
              <a:tr h="71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заморские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 находящийся за морем, в чужих землях, либо оттуда привезенный; заграничный.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1. Находящийся за морем, за границей, приехавший или привезенный оттуда.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город.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3.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гость.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товар.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</a:tr>
              <a:tr h="717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кичка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бабий головной убор, с рогами, род повойника (сорока без рогов, кокошник с высоким передом)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Старинный праздничный головной убор замужней женщины.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</a:tr>
              <a:tr h="1512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маковка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маковый напр. см. мак.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1. Плод мака, его семенная коробочка. 2. Конфета из мака (разг.). Маковки на меду. 3. Купол церкви (разг.). Золоченые маковки.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4. То же, что макушка (разг.).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В долгах по маковку (перен.).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9713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Сказка о золотом петушке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9932462"/>
              </p:ext>
            </p:extLst>
          </p:nvPr>
        </p:nvGraphicFramePr>
        <p:xfrm>
          <a:off x="251520" y="1412776"/>
          <a:ext cx="8640960" cy="5293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  <a:gridCol w="2232248"/>
                <a:gridCol w="2232248"/>
                <a:gridCol w="2304256"/>
              </a:tblGrid>
              <a:tr h="28803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С</a:t>
                      </a:r>
                      <a:r>
                        <a:rPr lang="ru-RU" sz="1200" b="1" u="none" strike="noStrike" dirty="0" smtClean="0">
                          <a:effectLst/>
                        </a:rPr>
                        <a:t>лова </a:t>
                      </a:r>
                      <a:r>
                        <a:rPr lang="ru-RU" sz="1200" b="1" u="none" strike="noStrike" dirty="0">
                          <a:effectLst/>
                        </a:rPr>
                        <a:t>из «Сказки о золотом петушке</a:t>
                      </a:r>
                      <a:r>
                        <a:rPr lang="ru-RU" sz="1200" b="1" u="none" strike="noStrike" dirty="0" smtClean="0">
                          <a:effectLst/>
                        </a:rPr>
                        <a:t>» А.С. Пушкина 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Толкование слова в словарях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С.И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Ожегова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В.И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Даля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effectLst/>
                        </a:rPr>
                        <a:t>Т.Ф</a:t>
                      </a:r>
                      <a:r>
                        <a:rPr lang="ru-RU" sz="1200" b="1" u="none" strike="noStrike" dirty="0" smtClean="0">
                          <a:effectLst/>
                        </a:rPr>
                        <a:t>. Ефремовой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>
                    <a:solidFill>
                      <a:schemeClr val="accent3"/>
                    </a:solidFill>
                  </a:tcPr>
                </a:tc>
              </a:tr>
              <a:tr h="22491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Ан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Союз противительный, указывает на то, что происходит нечто неожиданное, противоположное ожидаемому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Аж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Употребляется при присоединении предложения, содержание которого противоречит или противопоставляется содержанию предшествующего предложения; соответствует по значению сл.: а на самом деле, но оказывается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</a:tr>
              <a:tr h="495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Близ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Около, подле кого-чего-нибудь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Вблизи кого-л., чего-л.; возле, подле, около;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</a:tr>
              <a:tr h="3807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Быть ли проку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Выгода, польза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Польза, толк, что обещает выгоду, добро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Польза, выгода, толк, смысл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</a:tr>
              <a:tr h="3807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Вкруг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Вокруг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Вокруг, кругом, со всех сторон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То же, что вокруг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</a:tr>
              <a:tr h="1066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Воевода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Начальник войска, области, округа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</a:rPr>
                        <a:t>1.Начальник </a:t>
                      </a:r>
                      <a:r>
                        <a:rPr lang="ru-RU" sz="1200" b="1" u="none" strike="noStrike" dirty="0">
                          <a:effectLst/>
                        </a:rPr>
                        <a:t>правого левого крыла войска. </a:t>
                      </a:r>
                      <a:r>
                        <a:rPr lang="ru-RU" sz="1200" u="none" strike="noStrike" dirty="0" smtClean="0">
                          <a:effectLst/>
                        </a:rPr>
                        <a:t>2.Градоначальник</a:t>
                      </a:r>
                      <a:r>
                        <a:rPr lang="ru-RU" sz="1200" u="none" strike="noStrike" dirty="0">
                          <a:effectLst/>
                        </a:rPr>
                        <a:t>, губернатор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</a:rPr>
                        <a:t>1.Предводитель </a:t>
                      </a:r>
                      <a:r>
                        <a:rPr lang="ru-RU" sz="1200" b="1" u="none" strike="noStrike" dirty="0">
                          <a:effectLst/>
                        </a:rPr>
                        <a:t>войска, военачальник. </a:t>
                      </a:r>
                      <a:r>
                        <a:rPr lang="ru-RU" sz="1200" u="none" strike="noStrike" dirty="0" smtClean="0">
                          <a:effectLst/>
                        </a:rPr>
                        <a:t>2.Управляющий </a:t>
                      </a:r>
                      <a:r>
                        <a:rPr lang="ru-RU" sz="1200" u="none" strike="noStrike" dirty="0">
                          <a:effectLst/>
                        </a:rPr>
                        <a:t>городом или </a:t>
                      </a:r>
                      <a:r>
                        <a:rPr lang="ru-RU" sz="1200" u="none" strike="noStrike" dirty="0" err="1" smtClean="0">
                          <a:effectLst/>
                        </a:rPr>
                        <a:t>дминистративным</a:t>
                      </a:r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округом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376" marR="9376" marT="9376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90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4530</TotalTime>
  <Words>2274</Words>
  <Application>Microsoft Office PowerPoint</Application>
  <PresentationFormat>Экран (4:3)</PresentationFormat>
  <Paragraphs>312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Слайд 1</vt:lpstr>
      <vt:lpstr>Слайд 2</vt:lpstr>
      <vt:lpstr>Слайд 3</vt:lpstr>
      <vt:lpstr>Этапы выполнения работы</vt:lpstr>
      <vt:lpstr>План работы</vt:lpstr>
      <vt:lpstr>Слайд 6</vt:lpstr>
      <vt:lpstr>Сказка о царе Салтане… </vt:lpstr>
      <vt:lpstr>Сказка о золотой рыбке</vt:lpstr>
      <vt:lpstr>Сказка о золотом петушке </vt:lpstr>
      <vt:lpstr>Сказка о мертвой царевне и семи богатырях</vt:lpstr>
      <vt:lpstr>Слайд 11</vt:lpstr>
      <vt:lpstr>Царь и Царица</vt:lpstr>
      <vt:lpstr>Повариха</vt:lpstr>
      <vt:lpstr>Ткачиха</vt:lpstr>
      <vt:lpstr>Дьяк приказный</vt:lpstr>
      <vt:lpstr>Корабельщики, Гости</vt:lpstr>
      <vt:lpstr>Слайд 17</vt:lpstr>
      <vt:lpstr>Военное дело в сказках</vt:lpstr>
      <vt:lpstr>Лихие гости Воины вражеского стана </vt:lpstr>
      <vt:lpstr>Русский богатырь</vt:lpstr>
      <vt:lpstr>Охрана дворца</vt:lpstr>
      <vt:lpstr>Жилища из «Сказки о рыбаке и рыбке»</vt:lpstr>
      <vt:lpstr>Земляная изба</vt:lpstr>
      <vt:lpstr>Изба</vt:lpstr>
      <vt:lpstr>Терем</vt:lpstr>
      <vt:lpstr>Палаты</vt:lpstr>
      <vt:lpstr>Слайд 27</vt:lpstr>
      <vt:lpstr>Слайд 28</vt:lpstr>
      <vt:lpstr>Слайд 29</vt:lpstr>
      <vt:lpstr>Слайд 30</vt:lpstr>
      <vt:lpstr>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Уклад жизни на Руси в сказках А.С.Пушкина</dc:title>
  <dc:creator>Kharlamova</dc:creator>
  <cp:lastModifiedBy>Пользователь Windows</cp:lastModifiedBy>
  <cp:revision>83</cp:revision>
  <dcterms:created xsi:type="dcterms:W3CDTF">2014-11-23T14:08:10Z</dcterms:created>
  <dcterms:modified xsi:type="dcterms:W3CDTF">2014-12-23T10:06:12Z</dcterms:modified>
</cp:coreProperties>
</file>