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56" r:id="rId22"/>
    <p:sldId id="259" r:id="rId2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073F"/>
    <a:srgbClr val="0066FF"/>
    <a:srgbClr val="A20E19"/>
    <a:srgbClr val="9966FF"/>
    <a:srgbClr val="00FF00"/>
    <a:srgbClr val="66CCFF"/>
    <a:srgbClr val="009900"/>
    <a:srgbClr val="993300"/>
    <a:srgbClr val="9900FF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-6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A948-798F-490C-8D0D-62FDA95BF269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816B-8D36-44E4-A604-628BFDAA9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72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533D-32B1-458B-92F8-ACC99F2A2E0C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9DFC-6BEC-440F-8C2A-53C67E9070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63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8018-840D-4AFD-B7EB-ECC66E5F5DD6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6DBD-FE5E-4FEF-B261-25A13AFCC1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27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97C5-1CF6-4B10-BBA3-037D788050E6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01D4-86C5-4A24-AFCB-FD9D80571E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17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AC95-5AEA-4FF5-8890-E3318992AB69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7FDA-7EC8-43D4-8633-7928BD039D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88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BBDF-3180-46EA-95D4-E75A291BC61D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984E-D658-4A26-B517-4A76545102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9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9804-3DFA-4A79-AD48-1466A91E63DA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EDC7-9E0A-4683-9742-711455AB9F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17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D35D-E990-4A82-AB56-320499D12A6F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DA54E-6BE5-499A-98C3-5A16A487D8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12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4132-4272-4F4C-B757-802A6A10770C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44B1B-23E1-48A7-A4A3-19721D173B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374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BC46-17AC-4C3C-88E3-DA706E912370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5060-791F-4329-93E9-989FC3B96C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68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F030-6F89-4055-B041-CD35671FEB83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C6FE-D432-4C06-AAFD-7E3893BEF1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78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371416-5CE6-43E1-9E36-9E522DA3C418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0A8DF-5D3F-482C-9135-5ECAA1027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00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zakova-op.ru/stat-25-2.html" TargetMode="External"/><Relationship Id="rId2" Type="http://schemas.openxmlformats.org/officeDocument/2006/relationships/hyperlink" Target="http://cbs-angarsk.ru/kollegam/papka_spetsialista/bibliotechnie_uroki/russkoy_rechi_gosudar_po_prozvaniyu_slovar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ssianpoetry.ru/stihi/sinonimy.html" TargetMode="External"/><Relationship Id="rId5" Type="http://schemas.openxmlformats.org/officeDocument/2006/relationships/hyperlink" Target="http://festival.1september.ru/articles/103047/" TargetMode="External"/><Relationship Id="rId4" Type="http://schemas.openxmlformats.org/officeDocument/2006/relationships/hyperlink" Target="http://www.distedu.ru/mirror/_rus/rus.1september.ru/2005/16/9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ishki.net/51652-tajny-nashego-moguchego-russkogo-jazyka-14-foto.html" TargetMode="External"/><Relationship Id="rId2" Type="http://schemas.openxmlformats.org/officeDocument/2006/relationships/hyperlink" Target="http://xraniteli-azbuki.vrata-uchenosti.ru/p36aa1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u.depositphotos.com/12048021/stock-illustration-feather-and-inkwell-vector.html" TargetMode="External"/><Relationship Id="rId4" Type="http://schemas.openxmlformats.org/officeDocument/2006/relationships/hyperlink" Target="http://www.microstocker.com.u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«Парад  словарей русского языка»</a:t>
            </a:r>
            <a:endParaRPr lang="ru-RU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ru-RU" sz="3600" dirty="0" smtClean="0">
                <a:latin typeface="Gabriola" panose="04040605051002020D02" pitchFamily="82" charset="0"/>
                <a:ea typeface="+mj-ea"/>
                <a:cs typeface="+mj-cs"/>
              </a:rPr>
              <a:t>	</a:t>
            </a:r>
            <a:r>
              <a:rPr lang="ru-RU" sz="4400" b="1" dirty="0" smtClean="0">
                <a:solidFill>
                  <a:srgbClr val="C00000"/>
                </a:solidFill>
                <a:latin typeface="Gabriola" panose="04040605051002020D02" pitchFamily="82" charset="0"/>
                <a:ea typeface="+mj-ea"/>
                <a:cs typeface="+mj-cs"/>
              </a:rPr>
              <a:t>Внеклассное занятие по русскому языку в 3 классе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Елена\Desktop\картинки словарей\словарь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042" y="2458810"/>
            <a:ext cx="19050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картинки словарей\словарь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1542" y="3463697"/>
            <a:ext cx="19050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картинки словарей\словарь 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0895" y="2379663"/>
            <a:ext cx="2786062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ена\Desktop\картинки словарей\словарь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4303" y="2939142"/>
            <a:ext cx="2101284" cy="33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лена\Desktop\картинки словарей\словарь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669" y="3121883"/>
            <a:ext cx="1632859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Елена\Desktop\картинки словарей\словарь 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8543" y="3998913"/>
            <a:ext cx="1809749" cy="230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8035" y="5687123"/>
            <a:ext cx="3439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E073F"/>
                </a:solidFill>
              </a:rPr>
              <a:t>Учитель начальных классов ГБОУ «Гимназия 1592» </a:t>
            </a:r>
          </a:p>
          <a:p>
            <a:r>
              <a:rPr lang="ru-RU" sz="2000" b="1" dirty="0" smtClean="0">
                <a:solidFill>
                  <a:srgbClr val="3E073F"/>
                </a:solidFill>
              </a:rPr>
              <a:t>Соловьева Елена Николаевна</a:t>
            </a:r>
            <a:endParaRPr lang="ru-RU" sz="2000" b="1" dirty="0">
              <a:solidFill>
                <a:srgbClr val="3E07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7323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«Загляни в словарь</a:t>
            </a: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r>
              <a:rPr lang="ru-RU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орфографический словарь</a:t>
            </a:r>
          </a:p>
          <a:p>
            <a:r>
              <a:rPr lang="ru-RU" sz="2400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Карточка </a:t>
            </a:r>
            <a:r>
              <a:rPr lang="ru-RU" sz="24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Арх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тект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…р, 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возвыш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…н…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опр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…д…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ление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убещ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…щ… , полк…вод…ц.  …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ркестр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Карточка № 2</a:t>
            </a:r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Рав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нс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…во, п…жалу…ста,  э…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ск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…ват…р, 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выч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…тать,  ор…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нж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…рея, 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…чёска </a:t>
            </a:r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Карточка №3</a:t>
            </a:r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П…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рс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наж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сч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стье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  р…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стение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кскурсия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  ж…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лудь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соч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тание</a:t>
            </a:r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Карточка №4</a:t>
            </a:r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П…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нгвин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  п..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рчатки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  ф…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нтазия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соб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…ль,  с…</a:t>
            </a:r>
            <a:r>
              <a:rPr lang="ru-RU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мфония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  ш…пот</a:t>
            </a:r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911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Игра «Загляни в словарь»: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2.В толковый словарь </a:t>
            </a:r>
            <a:endParaRPr lang="ru-RU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Стихотворение </a:t>
            </a:r>
            <a:r>
              <a:rPr lang="ru-RU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Бориса </a:t>
            </a:r>
            <a:r>
              <a:rPr lang="ru-RU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Заходера</a:t>
            </a:r>
            <a:endParaRPr lang="ru-RU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«Если мне подарят </a:t>
            </a:r>
            <a:r>
              <a:rPr lang="ru-RU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лодку»</a:t>
            </a:r>
            <a:endParaRPr lang="ru-RU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829" y="1371600"/>
            <a:ext cx="4327071" cy="529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56770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818" y="261257"/>
            <a:ext cx="4244068" cy="599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5938" y="-1"/>
            <a:ext cx="4462462" cy="62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76243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486" y="0"/>
            <a:ext cx="4602187" cy="5421086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28601"/>
            <a:ext cx="441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57764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84" y="148317"/>
            <a:ext cx="3982130" cy="617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714" y="197302"/>
            <a:ext cx="4576082" cy="556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0626" y="197302"/>
            <a:ext cx="2978604" cy="504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49659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572" y="123146"/>
            <a:ext cx="3663724" cy="565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3581" y="123146"/>
            <a:ext cx="3362325" cy="541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6213" y="123146"/>
            <a:ext cx="3400425" cy="485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914262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Игра «Загляни в словарь»: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4258"/>
            <a:ext cx="6281056" cy="545374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3. В словарь синонимов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Пошел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вчера на охоту. Поднимаюсь на пригорок. Вдруг вижу: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откуда ни возьмись – заяц! Летит что есть духу. И прямо к моим ногам. Дрожит зайчишка. И смотрит так, будто вот-вот скажет: ”Выручай, охотник!” Что за чудо?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Глянул - а с горы несутся разъяренные собаки… Так вот от кого спасался заяц! “Ах ты, зайчишка!”- думаю. Взял я зайца и спрятал за пазуху. “Сиди, зайчишка, не бойся!”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Собаки, ничего не поняв, промчались мимо и скрылись в лесу.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Я постоял – постоял. Посмотрел вокруг: тихо. И выпустил зайца на свободу. Он отбежал метра два – три, оглянулся, словно хотел сказать: ”Спасибо! И задал стрекача.</a:t>
            </a:r>
          </a:p>
          <a:p>
            <a:pPr marL="0" indent="0">
              <a:buNone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9256" y="1211036"/>
            <a:ext cx="486591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548620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Игра «Загляни в словарь»: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В словарь иностранных слов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Костюмер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[&lt; фр.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costume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костюм] - работник театра, готовящий к спектаклю костюмы и помогающий актеру одеваться перед выходом на сцену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Дирижер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 [&lt; фр.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dlriger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управлять] - лицо, управляющее оркестром, хором, оперным или балетным представлением, дающее муз. произведению свою трактовку.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Фойе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 [фр.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foyer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букв, очаг] - помещение в театре, кино и т. п. для пребывания зрителей перед началом спектакля, фильма, концерта, во время антрактов; артистическое ф. - помещение для отдыха артистов во время антрактов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Режиссер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[фр.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regisseur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&lt;лат.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regere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управлять] - творческий работник театра или кино, осуществляющий постановку спектакля или фильма, постановщик.</a:t>
            </a:r>
          </a:p>
          <a:p>
            <a:r>
              <a:rPr lang="ru-RU" sz="2000" b="1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 Винегрет</a:t>
            </a:r>
            <a:r>
              <a:rPr lang="ru-RU" sz="2000" dirty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франц.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vinaigrette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от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vinaigre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 уксус). 1) холодное кушанье из мяса или рыбы, с примесью картофеля, свеклы, разной зелени и приправленное соусом из уксуса, масла, горчицы, сахара и проч. 2) вообще смесь разнородных предметов.</a:t>
            </a:r>
          </a:p>
          <a:p>
            <a:pPr marL="0" indent="0">
              <a:buNone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9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Игра «Загляни в словарь»: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259" y="1315844"/>
            <a:ext cx="10818541" cy="48611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5.Во фразеологический словарь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A20E19"/>
                </a:solidFill>
                <a:latin typeface="Times New Roman" pitchFamily="18" charset="0"/>
                <a:cs typeface="Times New Roman" pitchFamily="18" charset="0"/>
              </a:rPr>
              <a:t>Тертый калач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Верста коломенская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Витать в облаках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Камень на душе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Воды в рот набрал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Ахиллесова пята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Точить лясы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Авгиевы конюшни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Белая ворона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A20E1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A20E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2429" y="1331686"/>
            <a:ext cx="2984500" cy="2921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2622" y="3693191"/>
            <a:ext cx="4555671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32087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В этимологический словарь</a:t>
            </a:r>
          </a:p>
          <a:p>
            <a:pPr marL="0" indent="0">
              <a:buNone/>
            </a:pP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Вокзал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Каникулы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2777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15247"/>
          </a:xfrm>
        </p:spPr>
        <p:txBody>
          <a:bodyPr anchor="ctr"/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Словник, азбуковник, словарь-</a:t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 речи государь!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5859" y="1544638"/>
            <a:ext cx="7871010" cy="3419248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это издание, содержащее собрание слов (иногда словосочетаний), систематизированных в алфавитном, тематическом порядке или по другому признаку, с пояснениями, толкованиями или переводами на другой язык.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нас важнее всего знать свой родной язык, уметь грамотно писать, произносить слова, выражать свои мысли на хорошем литературном языке. И первыми помощниками будут нам словари.</a:t>
            </a:r>
          </a:p>
          <a:p>
            <a:pPr marL="1028700" lvl="1" indent="-571500" algn="l">
              <a:buFont typeface="Gabriola" panose="04040605051002020D02" pitchFamily="82" charset="0"/>
              <a:buChar char="∆"/>
            </a:pP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Константин\Desktop\Новая папка\P10808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79" y="1737359"/>
            <a:ext cx="4008029" cy="2939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54283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endParaRPr lang="ru-RU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6224769"/>
              </p:ext>
            </p:extLst>
          </p:nvPr>
        </p:nvGraphicFramePr>
        <p:xfrm>
          <a:off x="2530928" y="2932789"/>
          <a:ext cx="7487189" cy="3729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5240"/>
                <a:gridCol w="3266513"/>
                <a:gridCol w="2495436"/>
              </a:tblGrid>
              <a:tr h="621545"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 dirty="0">
                          <a:effectLst/>
                        </a:rPr>
                        <a:t>1-я строка</a:t>
                      </a:r>
                      <a:endParaRPr lang="ru-RU" sz="1200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Кто? Что?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1 существительное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</a:tr>
              <a:tr h="621545"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2-я строка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 dirty="0">
                          <a:effectLst/>
                        </a:rPr>
                        <a:t>Какой?</a:t>
                      </a:r>
                      <a:endParaRPr lang="ru-RU" sz="1200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2 прилагательных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</a:tr>
              <a:tr h="621545"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3-я строка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Что делает?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3 глагола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</a:tr>
              <a:tr h="621545"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4-я строка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Что автор думает теме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Фраза из 4 слов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</a:tr>
              <a:tr h="1243088"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5-я строка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>
                          <a:effectLst/>
                        </a:rPr>
                        <a:t>Кто? Что? (Новое звучание темы)</a:t>
                      </a:r>
                      <a:endParaRPr lang="ru-RU" sz="1200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250" marR="95250" indent="133350"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kern="0" dirty="0">
                          <a:effectLst/>
                        </a:rPr>
                        <a:t>1 существительное</a:t>
                      </a:r>
                      <a:endParaRPr lang="ru-RU" sz="1200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13994" y="2286459"/>
            <a:ext cx="71041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написания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9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99400" y="490654"/>
            <a:ext cx="8838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Источники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9659" y="1115121"/>
            <a:ext cx="86087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http://cbs-angarsk.ru/kollegam/papka_spetsialista/bibliotechnie_uroki/russkoy_rechi_gosudar_po_prozvaniyu_slovar.html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2.http://festival.1september.ru/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articles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/510802/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http://www.kazakova-op.ru/stat-25-2.html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http://www.distedu.ru/mirror/_rus/rus.1september.ru/2005/16/9.htm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http://festival.1september.ru/articles/103047/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http://russianpoetry.ru/stihi/sinonimy.html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«Обучение в диалоге- учить учиться».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методический комплекс: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надпредметные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программы./ Автор идеи Андреев В.И,- СПб., 2012.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8.Марданова Е.У.  Словари и словарики// «Читаем, учимся, играем».-№ 8, 2007.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9.Печникова Н.И. Наши помощники//«Читаем, учимся, играем».-№ 9, 2006.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Г.Г.,Соболева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О.В. Путешествие в Страну Книги: учебное пособие по литературному чтению для 3 класса.-М.,2008.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715247"/>
          </a:xfrm>
        </p:spPr>
        <p:txBody>
          <a:bodyPr anchor="ctr"/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создания шаблона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7220" y="1715246"/>
            <a:ext cx="9373472" cy="3369709"/>
          </a:xfrm>
        </p:spPr>
        <p:txBody>
          <a:bodyPr/>
          <a:lstStyle/>
          <a:p>
            <a:pPr marL="571500" indent="-571500" algn="l">
              <a:buFont typeface="Gabriola" panose="04040605051002020D02" pitchFamily="82" charset="0"/>
              <a:buChar char="α"/>
            </a:pP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xraniteli-azbuki.vrata-uchenosti.ru</a:t>
            </a:r>
            <a:endParaRPr lang="ru-RU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71500" indent="-571500" algn="l">
              <a:buFont typeface="Gabriola" panose="04040605051002020D02" pitchFamily="82" charset="0"/>
              <a:buChar char="α"/>
            </a:pP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fishki.net</a:t>
            </a:r>
            <a:endParaRPr lang="ru-RU" sz="3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71500" indent="-571500" algn="l">
              <a:buFont typeface="Gabriola" panose="04040605051002020D02" pitchFamily="82" charset="0"/>
              <a:buChar char="α"/>
            </a:pP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www.microstocker.com.ua</a:t>
            </a:r>
            <a:endParaRPr lang="ru-RU" sz="3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71500" indent="-571500" algn="l">
              <a:buFont typeface="Gabriola" panose="04040605051002020D02" pitchFamily="82" charset="0"/>
              <a:buChar char="α"/>
            </a:pP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5"/>
              </a:rPr>
              <a:t>ru.depositphotos.com</a:t>
            </a:r>
            <a:endParaRPr lang="ru-RU" sz="3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71500" indent="-571500" algn="l">
              <a:buFont typeface="Gabriola" panose="04040605051002020D02" pitchFamily="82" charset="0"/>
              <a:buChar char="α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шаблона -Титова Екатерина Николаевна,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№89»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название сайта «http://pedsovet.su/</a:t>
            </a:r>
            <a:endParaRPr lang="ru-RU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3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Орфографический словарь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1479" y="1796143"/>
            <a:ext cx="2596243" cy="3804557"/>
          </a:xfrm>
        </p:spPr>
      </p:pic>
      <p:sp>
        <p:nvSpPr>
          <p:cNvPr id="5" name="Прямоугольник 4"/>
          <p:cNvSpPr/>
          <p:nvPr/>
        </p:nvSpPr>
        <p:spPr>
          <a:xfrm>
            <a:off x="1355271" y="2008415"/>
            <a:ext cx="44087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Орфографический словарь  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содержит  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перечень слов в их нормативном 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написании.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8791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Толковый словарь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4806" y="1692162"/>
            <a:ext cx="1905000" cy="2495550"/>
          </a:xfrm>
        </p:spPr>
      </p:pic>
      <p:pic>
        <p:nvPicPr>
          <p:cNvPr id="2050" name="Picture 2" descr="C:\Users\Елена\Desktop\картинки словарей\словарь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1487" y="3649435"/>
            <a:ext cx="1794782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3343" y="2008413"/>
            <a:ext cx="5143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Толковый словарь- объясняет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(толкует) значение  слов и иллюстрирует их употребление. Впервые  появился на свет в XIII веке. Древние рукописи снабжались небольшими списками слов с толкованиями. В XVI-XVII веках создавались рукописные словари, которые назывались “Азбуковниками”, Алфавитами”, а позднее - “Лексиконами”.</a:t>
            </a:r>
          </a:p>
        </p:txBody>
      </p:sp>
    </p:spTree>
    <p:extLst>
      <p:ext uri="{BB962C8B-B14F-4D97-AF65-F5344CB8AC3E}">
        <p14:creationId xmlns:p14="http://schemas.microsoft.com/office/powerpoint/2010/main" xmlns="" val="5082046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Словарь синонимов русского языка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2221" y="1679916"/>
            <a:ext cx="3238500" cy="32385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6843" y="3706587"/>
            <a:ext cx="1959428" cy="29391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47158" y="1779814"/>
            <a:ext cx="388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Синонимы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— слова одной части речи, различные по звучанию и написанию, но имеющие похожее лексическое значение. Служат для повышения выразительности речи, позволяют избегать её однообразия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3840402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Словарь иностранных слов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586" y="1970201"/>
            <a:ext cx="2540000" cy="3670300"/>
          </a:xfrm>
        </p:spPr>
      </p:pic>
      <p:sp>
        <p:nvSpPr>
          <p:cNvPr id="5" name="TextBox 4"/>
          <p:cNvSpPr txBox="1"/>
          <p:nvPr/>
        </p:nvSpPr>
        <p:spPr>
          <a:xfrm>
            <a:off x="1796143" y="1845128"/>
            <a:ext cx="47516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Русский народ издавна славился гостеприимством и миролюбием. Еще в глубокую старину русские охотно общались с соседними народами, налаживали с ними торговые и культурные связи. Люди общались, и в речь проникали иноязычные слова, которые обозначали новые понятия. Узнать откуда пришло слово, что оно обозначает, поможет нам словарь </a:t>
            </a:r>
            <a:r>
              <a:rPr lang="ru-RU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иностранных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слов. Много слов, которыми мы пользуемся в своей речи не русские. И </a:t>
            </a: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кровать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ваше любимое слово </a:t>
            </a: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каникулы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7680796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Фразеологический словарь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062" y="1694997"/>
            <a:ext cx="3077017" cy="4351338"/>
          </a:xfrm>
        </p:spPr>
      </p:pic>
      <p:sp>
        <p:nvSpPr>
          <p:cNvPr id="5" name="TextBox 4"/>
          <p:cNvSpPr txBox="1"/>
          <p:nvPr/>
        </p:nvSpPr>
        <p:spPr>
          <a:xfrm>
            <a:off x="2351314" y="2155371"/>
            <a:ext cx="41801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словаре даны толкования значений устойчивых словосочетаний, различные формы употребления фразеологизмов, их синонимы, антонимы, происхождение.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10748566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Этимологический словарь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7414" y="1700780"/>
            <a:ext cx="2540000" cy="3556000"/>
          </a:xfrm>
        </p:spPr>
      </p:pic>
      <p:pic>
        <p:nvPicPr>
          <p:cNvPr id="3074" name="Picture 2" descr="C:\Users\Елена\Desktop\картинки словарей\словарь 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2599" y="2904672"/>
            <a:ext cx="3124200" cy="39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2073729"/>
            <a:ext cx="2563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позволяет узнать,  где родилось слово  и откуда пришло  в русский  язык. Этимология – это наука о происхождении слова, его первоначальном значении (</a:t>
            </a:r>
            <a:r>
              <a:rPr lang="ru-RU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этмос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«истина»). </a:t>
            </a:r>
          </a:p>
        </p:txBody>
      </p:sp>
    </p:spTree>
    <p:extLst>
      <p:ext uri="{BB962C8B-B14F-4D97-AF65-F5344CB8AC3E}">
        <p14:creationId xmlns:p14="http://schemas.microsoft.com/office/powerpoint/2010/main" xmlns="" val="26863363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Алгоритм работы со словарем</a:t>
            </a:r>
            <a:r>
              <a:rPr lang="ru-RU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Прочитайте слово. </a:t>
            </a:r>
            <a:endParaRPr lang="ru-RU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2.Определите, на какую букву оно начинается. </a:t>
            </a:r>
            <a:endParaRPr lang="ru-RU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3.Найди в оглавлении на какой странице эта буква. </a:t>
            </a:r>
            <a:endParaRPr lang="ru-RU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4.ПОМНИ</a:t>
            </a:r>
            <a:r>
              <a:rPr lang="ru-RU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! Слова в словаре располагаются по алфавиту не только первой, но и второй, третьей, четвёртой </a:t>
            </a: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букв.</a:t>
            </a:r>
            <a:endParaRPr lang="ru-RU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Найдите слово в </a:t>
            </a: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словаре.</a:t>
            </a:r>
            <a:endParaRPr lang="ru-RU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Определите, какое значение </a:t>
            </a: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подходит.</a:t>
            </a:r>
            <a:endParaRPr lang="ru-RU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7.Прочитайте </a:t>
            </a:r>
            <a:r>
              <a:rPr lang="ru-RU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это значение и перескажите его.</a:t>
            </a:r>
            <a:endParaRPr lang="ru-RU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8.Составьте  предложение со словом в этом значении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      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08332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«Алфавит...»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«Алфавит...».pptx" id="{715BB152-06A0-4290-A63E-585511E1A114}" vid="{124FC6E8-894F-4591-8F3F-C4585BFA3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«Алфавит...»</Template>
  <TotalTime>120</TotalTime>
  <Words>902</Words>
  <Application>Microsoft Office PowerPoint</Application>
  <PresentationFormat>Произвольный</PresentationFormat>
  <Paragraphs>107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Шаблон презентации «Алфавит...»</vt:lpstr>
      <vt:lpstr>«Парад  словарей русского языка»</vt:lpstr>
      <vt:lpstr>Словник, азбуковник, словарь- русской речи государь!</vt:lpstr>
      <vt:lpstr>Орфографический словарь</vt:lpstr>
      <vt:lpstr>Толковый словарь</vt:lpstr>
      <vt:lpstr>Словарь синонимов русского языка</vt:lpstr>
      <vt:lpstr>Словарь иностранных слов</vt:lpstr>
      <vt:lpstr>Фразеологический словарь</vt:lpstr>
      <vt:lpstr>Этимологический словарь</vt:lpstr>
      <vt:lpstr>Алгоритм работы со словарем </vt:lpstr>
      <vt:lpstr> Игра «Загляни в словарь»: .  </vt:lpstr>
      <vt:lpstr>Игра «Загляни в словарь»:</vt:lpstr>
      <vt:lpstr>Слайд 12</vt:lpstr>
      <vt:lpstr>Слайд 13</vt:lpstr>
      <vt:lpstr>Слайд 14</vt:lpstr>
      <vt:lpstr>Слайд 15</vt:lpstr>
      <vt:lpstr>Игра «Загляни в словарь»:</vt:lpstr>
      <vt:lpstr>Игра «Загляни в словарь»:</vt:lpstr>
      <vt:lpstr>Игра «Загляни в словарь»:</vt:lpstr>
      <vt:lpstr>Слайд 19</vt:lpstr>
      <vt:lpstr>Подведение итогов</vt:lpstr>
      <vt:lpstr>Слайд 21</vt:lpstr>
      <vt:lpstr>Источники создания шаблона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Алфавит: от кириллицы до наших дней</dc:title>
  <dc:creator>Елена</dc:creator>
  <cp:lastModifiedBy>Пользователь Windows</cp:lastModifiedBy>
  <cp:revision>15</cp:revision>
  <dcterms:created xsi:type="dcterms:W3CDTF">2014-11-18T21:20:54Z</dcterms:created>
  <dcterms:modified xsi:type="dcterms:W3CDTF">2014-12-23T09:10:07Z</dcterms:modified>
</cp:coreProperties>
</file>