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75" r:id="rId2"/>
    <p:sldId id="280" r:id="rId3"/>
    <p:sldId id="281" r:id="rId4"/>
    <p:sldId id="282" r:id="rId5"/>
    <p:sldId id="256" r:id="rId6"/>
    <p:sldId id="283" r:id="rId7"/>
    <p:sldId id="284" r:id="rId8"/>
    <p:sldId id="286" r:id="rId9"/>
    <p:sldId id="285" r:id="rId10"/>
    <p:sldId id="287" r:id="rId11"/>
    <p:sldId id="260" r:id="rId12"/>
    <p:sldId id="261" r:id="rId13"/>
    <p:sldId id="276" r:id="rId14"/>
    <p:sldId id="262" r:id="rId15"/>
    <p:sldId id="278" r:id="rId16"/>
    <p:sldId id="279" r:id="rId17"/>
    <p:sldId id="288" r:id="rId18"/>
    <p:sldId id="289" r:id="rId19"/>
    <p:sldId id="290" r:id="rId20"/>
    <p:sldId id="291" r:id="rId21"/>
    <p:sldId id="292" r:id="rId22"/>
    <p:sldId id="277" r:id="rId23"/>
    <p:sldId id="263" r:id="rId24"/>
    <p:sldId id="257" r:id="rId25"/>
    <p:sldId id="258" r:id="rId26"/>
    <p:sldId id="259" r:id="rId27"/>
    <p:sldId id="264" r:id="rId28"/>
    <p:sldId id="265" r:id="rId29"/>
    <p:sldId id="274" r:id="rId30"/>
    <p:sldId id="266" r:id="rId31"/>
    <p:sldId id="267" r:id="rId32"/>
    <p:sldId id="269" r:id="rId33"/>
    <p:sldId id="268" r:id="rId34"/>
    <p:sldId id="271" r:id="rId35"/>
    <p:sldId id="272" r:id="rId36"/>
    <p:sldId id="273" r:id="rId37"/>
    <p:sldId id="270" r:id="rId38"/>
    <p:sldId id="293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615" autoAdjust="0"/>
    <p:restoredTop sz="86263" autoAdjust="0"/>
  </p:normalViewPr>
  <p:slideViewPr>
    <p:cSldViewPr>
      <p:cViewPr varScale="1">
        <p:scale>
          <a:sx n="64" d="100"/>
          <a:sy n="64" d="100"/>
        </p:scale>
        <p:origin x="-3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797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3645024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/>
              <a:t>ОБЩЕРОССИЙСКАЯ АССОЦИАЦИЯ УЧИТЕЛЕЙ ЛИТЕРАТУРЫ И РУССКОГО ЯЗЫКА 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5105400"/>
            <a:ext cx="6400800" cy="627856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Picture 2" descr="D:\оксана\Волггассул\логотип АССУЛ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5984" y="0"/>
            <a:ext cx="4395791" cy="26869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04664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31.	</a:t>
            </a:r>
            <a:r>
              <a:rPr lang="ru-RU" dirty="0" err="1" smtClean="0"/>
              <a:t>Сивокозова</a:t>
            </a:r>
            <a:r>
              <a:rPr lang="ru-RU" dirty="0" smtClean="0"/>
              <a:t> Татьяна Фёдоровна	МОУ гимназия №4 Ворошиловского района	г. Волгоград</a:t>
            </a:r>
          </a:p>
          <a:p>
            <a:pPr marL="342900" indent="-342900">
              <a:buAutoNum type="arabicPeriod" startAt="32"/>
            </a:pPr>
            <a:r>
              <a:rPr lang="ru-RU" dirty="0" err="1" smtClean="0"/>
              <a:t>Слашкина</a:t>
            </a:r>
            <a:r>
              <a:rPr lang="ru-RU" dirty="0" smtClean="0"/>
              <a:t> Наталья Ивановна гимназия № 1 Центрального района	г. Волгоград</a:t>
            </a:r>
          </a:p>
          <a:p>
            <a:pPr marL="342900" indent="-342900"/>
            <a:r>
              <a:rPr lang="ru-RU" dirty="0" smtClean="0"/>
              <a:t>33.Тараненко Наталья Викторовна	МКОУ "СОШ №3 с углублённым изучением отдельных предметов" города Николаевска  </a:t>
            </a:r>
          </a:p>
          <a:p>
            <a:r>
              <a:rPr lang="ru-RU" dirty="0" smtClean="0"/>
              <a:t>  34.Тетерина  Татьяна Викторовна МБОУ СОШ № 18 городского округа - город Камышин	</a:t>
            </a:r>
          </a:p>
          <a:p>
            <a:r>
              <a:rPr lang="ru-RU" dirty="0" smtClean="0"/>
              <a:t>35.	Чернова Оксана Николаевна Лицей № 5 им. Ю. А. Гагарина Центр. р-н	</a:t>
            </a:r>
          </a:p>
          <a:p>
            <a:r>
              <a:rPr lang="ru-RU" dirty="0" smtClean="0"/>
              <a:t>г. Волгоград	</a:t>
            </a:r>
          </a:p>
          <a:p>
            <a:r>
              <a:rPr lang="ru-RU" dirty="0" smtClean="0"/>
              <a:t>36.	Феофанова Ольга Васильевна МКОУ «Савинская СОШ», </a:t>
            </a:r>
            <a:r>
              <a:rPr lang="ru-RU" dirty="0" err="1" smtClean="0"/>
              <a:t>Палласовского</a:t>
            </a:r>
            <a:r>
              <a:rPr lang="ru-RU" dirty="0" smtClean="0"/>
              <a:t>  района	</a:t>
            </a:r>
          </a:p>
          <a:p>
            <a:r>
              <a:rPr lang="ru-RU" dirty="0" smtClean="0"/>
              <a:t> 37.	</a:t>
            </a:r>
            <a:r>
              <a:rPr lang="ru-RU" dirty="0" err="1" smtClean="0"/>
              <a:t>Шкурко</a:t>
            </a:r>
            <a:r>
              <a:rPr lang="ru-RU" dirty="0" smtClean="0"/>
              <a:t> Ольга Вячеславовна	МОУ СОШ № 4г. Краснослободск	</a:t>
            </a:r>
          </a:p>
          <a:p>
            <a:r>
              <a:rPr lang="ru-RU" dirty="0" smtClean="0"/>
              <a:t> 38.	Щукина Людмила Николаевна	МБОУ СОШ №9 имени Ю.П. Харламова</a:t>
            </a:r>
          </a:p>
          <a:p>
            <a:r>
              <a:rPr lang="ru-RU" dirty="0" smtClean="0"/>
              <a:t>г. Волжский</a:t>
            </a:r>
          </a:p>
          <a:p>
            <a:r>
              <a:rPr lang="ru-RU" dirty="0" smtClean="0"/>
              <a:t>39.	</a:t>
            </a:r>
            <a:r>
              <a:rPr lang="ru-RU" dirty="0" err="1" smtClean="0"/>
              <a:t>Ярантаева</a:t>
            </a:r>
            <a:r>
              <a:rPr lang="ru-RU" dirty="0" smtClean="0"/>
              <a:t> Людмила Ивановна МОУ лицей № 1 Красноармейского района	</a:t>
            </a:r>
          </a:p>
          <a:p>
            <a:r>
              <a:rPr lang="ru-RU" dirty="0" smtClean="0"/>
              <a:t>г. Волгоград	</a:t>
            </a:r>
          </a:p>
          <a:p>
            <a:r>
              <a:rPr lang="ru-RU" dirty="0" smtClean="0"/>
              <a:t> 40.	Савина Лариса Михайловна	Зам. министра по образованию Волгоградской области	Волгоградская область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dirty="0" smtClean="0">
                <a:solidFill>
                  <a:srgbClr val="C00000"/>
                </a:solidFill>
              </a:rPr>
              <a:t>06.06.2014- празднование "Дня русского языка НА ВОЛГЕ"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pic>
        <p:nvPicPr>
          <p:cNvPr id="3074" name="Picture 2" descr="C:\Documents and Settings\Oksana\Рабочий стол\Собрание ВОЛГАССУЛ 14.01.2015\пушкин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1476384"/>
            <a:ext cx="4286280" cy="5453078"/>
          </a:xfrm>
          <a:prstGeom prst="rect">
            <a:avLst/>
          </a:prstGeom>
          <a:noFill/>
        </p:spPr>
      </p:pic>
      <p:pic>
        <p:nvPicPr>
          <p:cNvPr id="3075" name="Picture 3" descr="C:\Documents and Settings\Oksana\Рабочий стол\Собрание ВОЛГАССУЛ 14.01.2015\перо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00049">
            <a:off x="5488835" y="4056540"/>
            <a:ext cx="1857388" cy="957416"/>
          </a:xfrm>
          <a:prstGeom prst="rect">
            <a:avLst/>
          </a:prstGeom>
          <a:noFill/>
        </p:spPr>
      </p:pic>
      <p:pic>
        <p:nvPicPr>
          <p:cNvPr id="3076" name="Picture 4" descr="C:\Documents and Settings\Oksana\Рабочий стол\Собрание ВОЛГАССУЛ 14.01.2015\свиток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2E4DF"/>
              </a:clrFrom>
              <a:clrTo>
                <a:srgbClr val="E2E4D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255121">
            <a:off x="1857778" y="3766133"/>
            <a:ext cx="1500198" cy="967317"/>
          </a:xfrm>
          <a:prstGeom prst="roundRect">
            <a:avLst/>
          </a:prstGeom>
          <a:noFill/>
        </p:spPr>
      </p:pic>
      <p:pic>
        <p:nvPicPr>
          <p:cNvPr id="3077" name="Picture 5" descr="C:\Documents and Settings\Oksana\Рабочий стол\Собрание ВОЛГАССУЛ 14.01.2015\пе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1F5F8"/>
              </a:clrFrom>
              <a:clrTo>
                <a:srgbClr val="F1F5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21726">
            <a:off x="6691947" y="2327930"/>
            <a:ext cx="1428760" cy="1464038"/>
          </a:xfrm>
          <a:prstGeom prst="rect">
            <a:avLst/>
          </a:prstGeom>
          <a:noFill/>
        </p:spPr>
      </p:pic>
      <p:pic>
        <p:nvPicPr>
          <p:cNvPr id="3078" name="Picture 6" descr="C:\Documents and Settings\Oksana\Рабочий стол\Собрание ВОЛГАССУЛ 14.01.2015\Перо_и_чернильниц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437284">
            <a:off x="1285719" y="2381853"/>
            <a:ext cx="1865106" cy="110331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11560" y="5733256"/>
            <a:ext cx="17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215 лет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Documents and Settings\Oksana\Рабочий стол\Собрание ВОЛГАССУЛ 14.01.2015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3405082"/>
            <a:ext cx="4929222" cy="3289816"/>
          </a:xfrm>
          <a:prstGeom prst="ellipse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586790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dirty="0" smtClean="0"/>
              <a:t> "Пушкинский день". </a:t>
            </a:r>
            <a:r>
              <a:rPr lang="ru-RU" sz="2800" dirty="0" smtClean="0">
                <a:solidFill>
                  <a:srgbClr val="C00000"/>
                </a:solidFill>
              </a:rPr>
              <a:t>" Что за прелесть эти сказки"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pic>
        <p:nvPicPr>
          <p:cNvPr id="11266" name="Picture 2" descr="C:\Documents and Settings\Oksana\Рабочий стол\Собрание ВОЛГАССУЛ 14.01.2015\сказ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142984"/>
            <a:ext cx="5137802" cy="3429024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Региональный конкурс </a:t>
            </a:r>
            <a:br>
              <a:rPr lang="ru-RU" dirty="0" smtClean="0"/>
            </a:br>
            <a:r>
              <a:rPr lang="ru-RU" dirty="0" smtClean="0"/>
              <a:t>"Рисуем сказки А. С. Пушкина"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72816"/>
            <a:ext cx="29908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139952" y="1916832"/>
            <a:ext cx="4572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В конкурсе приняли участие более </a:t>
            </a:r>
            <a:r>
              <a:rPr lang="ru-RU" sz="3200" dirty="0" smtClean="0"/>
              <a:t>300</a:t>
            </a:r>
            <a:r>
              <a:rPr lang="ru-RU" sz="2400" dirty="0" smtClean="0"/>
              <a:t> учащихся </a:t>
            </a:r>
          </a:p>
          <a:p>
            <a:r>
              <a:rPr lang="ru-RU" sz="2400" dirty="0" smtClean="0"/>
              <a:t>из </a:t>
            </a:r>
            <a:r>
              <a:rPr lang="ru-RU" sz="3200" dirty="0" smtClean="0"/>
              <a:t>53</a:t>
            </a:r>
            <a:r>
              <a:rPr lang="ru-RU" sz="2400" dirty="0" smtClean="0"/>
              <a:t> образовательных учреждений Волгоградской области.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23928" y="472514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Гран-при</a:t>
            </a:r>
            <a:r>
              <a:rPr lang="ru-RU" sz="2400" dirty="0" smtClean="0"/>
              <a:t> награждены – 3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Победители</a:t>
            </a:r>
            <a:r>
              <a:rPr lang="ru-RU" sz="2400" dirty="0" smtClean="0"/>
              <a:t> -  19  </a:t>
            </a:r>
          </a:p>
          <a:p>
            <a:r>
              <a:rPr lang="ru-RU" sz="2400" dirty="0" smtClean="0">
                <a:solidFill>
                  <a:srgbClr val="00B050"/>
                </a:solidFill>
              </a:rPr>
              <a:t>Призёры </a:t>
            </a:r>
            <a:r>
              <a:rPr lang="ru-RU" sz="2400" dirty="0" smtClean="0"/>
              <a:t> II - III степеней - 80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60648"/>
            <a:ext cx="8586790" cy="138239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dirty="0" smtClean="0"/>
              <a:t> РЕГИОНАЛЬНЫЙ </a:t>
            </a:r>
            <a:r>
              <a:rPr lang="ru-RU" sz="2800" dirty="0" smtClean="0">
                <a:solidFill>
                  <a:srgbClr val="C00000"/>
                </a:solidFill>
              </a:rPr>
              <a:t>«ЧАС ЗАНИМАТЕЛЬНОГО РУССКОГО ЯЗЫКА»  </a:t>
            </a:r>
            <a:endParaRPr lang="ru-RU" sz="2800" b="1" dirty="0"/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971600" y="3645024"/>
            <a:ext cx="756084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Быкадорова Т.А. учитель русского языка и литературы</a:t>
            </a:r>
            <a:endParaRPr kumimoji="0" lang="ru-RU" sz="11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МКОУ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Семиченской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средней  общеобразовательной  школы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Волгоградской области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1916832"/>
            <a:ext cx="7761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Конкурс «Творческих отчётов» и сценариев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Региональный конкурс «На фоне Пушкина снимается семейство»</a:t>
            </a:r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7416824" cy="494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Достопримечательности родного города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5373216"/>
            <a:ext cx="439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г. Волгоград </a:t>
            </a:r>
            <a:endParaRPr lang="ru-RU" sz="28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26851" r="7141" b="16091"/>
          <a:stretch>
            <a:fillRect/>
          </a:stretch>
        </p:blipFill>
        <p:spPr bwMode="auto">
          <a:xfrm>
            <a:off x="467544" y="1556792"/>
            <a:ext cx="424847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53320" y="12718032"/>
            <a:ext cx="29889600" cy="1992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4644008" y="2204864"/>
            <a:ext cx="4235921" cy="281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652120" y="1556792"/>
            <a:ext cx="1983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г. Урюпинск</a:t>
            </a:r>
            <a:endParaRPr lang="ru-RU" sz="2800" dirty="0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4860032" y="5157192"/>
            <a:ext cx="37444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Чернова Анна,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класс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, лицей г. Урюпинска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Изображаем Пушкина</a:t>
            </a:r>
            <a:endParaRPr lang="ru-RU" dirty="0"/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4869507" cy="4869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525765" y="1700808"/>
            <a:ext cx="36182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Балышев</a:t>
            </a:r>
            <a:r>
              <a:rPr lang="ru-RU" dirty="0" smtClean="0"/>
              <a:t> Богдан Вячеславович, 4 а</a:t>
            </a:r>
          </a:p>
          <a:p>
            <a:r>
              <a:rPr lang="ru-RU" dirty="0" smtClean="0"/>
              <a:t>Бизнес-гимназия г. Волгоград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268760"/>
            <a:ext cx="6082608" cy="478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Россия Пушкина</a:t>
            </a:r>
            <a:endParaRPr lang="ru-RU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4014176"/>
            <a:ext cx="23317200" cy="310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b="7987"/>
          <a:stretch>
            <a:fillRect/>
          </a:stretch>
        </p:blipFill>
        <p:spPr bwMode="auto">
          <a:xfrm>
            <a:off x="683568" y="1163314"/>
            <a:ext cx="3888432" cy="478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923928" y="6021288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Москва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259632" y="1340768"/>
            <a:ext cx="647869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Россия Пушкина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88224" y="6021288"/>
            <a:ext cx="1125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Оренбург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422648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Учредительный съезд Ассоциации учителей русского языка и литературы прошёл в Москве. </a:t>
            </a:r>
            <a:br>
              <a:rPr lang="ru-RU" sz="3100" dirty="0" smtClean="0"/>
            </a:br>
            <a:r>
              <a:rPr lang="ru-RU" sz="3100" dirty="0" smtClean="0"/>
              <a:t> </a:t>
            </a:r>
            <a:endParaRPr lang="ru-RU" dirty="0"/>
          </a:p>
        </p:txBody>
      </p:sp>
      <p:pic>
        <p:nvPicPr>
          <p:cNvPr id="6" name="Содержимое 5" descr="DSC_08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7096" y="1600200"/>
            <a:ext cx="804980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Россия Пушкина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268760"/>
            <a:ext cx="3600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мире более 250 памятников Пушкину, в России – 150, в Москве – 11. Самый первый памятник был сооружён в 1880 году и находится на Пушкинской площади в Москве. 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4293096"/>
            <a:ext cx="18688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Сочи </a:t>
            </a:r>
          </a:p>
          <a:p>
            <a:r>
              <a:rPr lang="ru-RU" dirty="0" smtClean="0"/>
              <a:t>Кисловодск,</a:t>
            </a:r>
          </a:p>
          <a:p>
            <a:r>
              <a:rPr lang="ru-RU" dirty="0" smtClean="0"/>
              <a:t>Санкт-Петербург</a:t>
            </a:r>
          </a:p>
          <a:p>
            <a:r>
              <a:rPr lang="ru-RU" dirty="0" smtClean="0"/>
              <a:t> Ялта </a:t>
            </a:r>
          </a:p>
          <a:p>
            <a:r>
              <a:rPr lang="ru-RU" dirty="0" smtClean="0"/>
              <a:t>Элиста</a:t>
            </a:r>
            <a:endParaRPr lang="ru-RU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b="23544"/>
          <a:stretch>
            <a:fillRect/>
          </a:stretch>
        </p:blipFill>
        <p:spPr bwMode="auto">
          <a:xfrm>
            <a:off x="4499992" y="1628801"/>
            <a:ext cx="403244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300192" y="5589240"/>
            <a:ext cx="1521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Гимназия №1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380312" y="1124744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АНАПА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Литературный ноябрь</a:t>
            </a:r>
            <a:endParaRPr lang="ru-RU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72816"/>
            <a:ext cx="2438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707904" y="1556792"/>
            <a:ext cx="45278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/>
              <a:t>К 200-летию М. Ю. Лермонтова</a:t>
            </a:r>
          </a:p>
          <a:p>
            <a:endParaRPr lang="ru-RU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851920" y="2780928"/>
            <a:ext cx="4061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«ЧИТАЕМ ЛЕРМОНТОВА»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58679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Всероссийская акция «Страна грамотных людей»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dirty="0" smtClean="0">
                <a:solidFill>
                  <a:srgbClr val="C00000"/>
                </a:solidFill>
              </a:rPr>
              <a:t>Телемост с гимназией 1503 Москвы</a:t>
            </a:r>
            <a:endParaRPr lang="ru-RU" sz="2800" b="1" dirty="0"/>
          </a:p>
        </p:txBody>
      </p:sp>
      <p:pic>
        <p:nvPicPr>
          <p:cNvPr id="12291" name="Picture 3" descr="C:\Documents and Settings\Oksana\Рабочий стол\Собрание ВОЛГАССУЛ 14.01.2015\comercio-electronico_medium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500174"/>
            <a:ext cx="4480764" cy="3357586"/>
          </a:xfrm>
          <a:prstGeom prst="rect">
            <a:avLst/>
          </a:prstGeom>
          <a:noFill/>
        </p:spPr>
      </p:pic>
      <p:pic>
        <p:nvPicPr>
          <p:cNvPr id="2050" name="Picture 2" descr="C:\Documents and Settings\Oksana\Рабочий стол\Собрание ВОЛГАССУЛ 14.01.2015\c26a0c8a4a4dc8df0bcba0a7d1d90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9032" y="2723198"/>
            <a:ext cx="4786346" cy="318292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Oksana\Рабочий стол\Собрание ВОЛГАССУЛ 14.01.2015\ру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4549145" cy="3429004"/>
          </a:xfrm>
          <a:prstGeom prst="ellipse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586790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dirty="0" smtClean="0"/>
              <a:t>Участие во Всероссийской акции </a:t>
            </a:r>
            <a:br>
              <a:rPr lang="ru-RU" sz="2800" dirty="0" smtClean="0"/>
            </a:br>
            <a:r>
              <a:rPr lang="ru-RU" sz="2800" dirty="0" smtClean="0">
                <a:solidFill>
                  <a:srgbClr val="C00000"/>
                </a:solidFill>
              </a:rPr>
              <a:t>"Страна грамотных людей"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pic>
        <p:nvPicPr>
          <p:cNvPr id="3" name="Picture 2" descr="C:\Documents and Settings\Oksana\Рабочий стол\Собрание ВОЛГАССУЛ 14.01.2015\те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8227" y="3238773"/>
            <a:ext cx="5052929" cy="3379076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300037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30 мая 2014 -участие в </a:t>
            </a:r>
            <a:r>
              <a:rPr lang="ru-RU" sz="2800" b="1" dirty="0" err="1" smtClean="0"/>
              <a:t>вебинаре</a:t>
            </a:r>
            <a:r>
              <a:rPr lang="ru-RU" sz="2800" b="1" dirty="0" smtClean="0"/>
              <a:t>, проводимом ФИРО( Москва) для педагогов, которые будут работать в Крыму на курсах повышения квалификации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pic>
        <p:nvPicPr>
          <p:cNvPr id="4099" name="Picture 3" descr="C:\Documents and Settings\Oksana\Рабочий стол\Собрание ВОЛГАССУЛ 14.01.2015\fi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501008"/>
            <a:ext cx="8486835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Oksana\Рабочий стол\Собрание ВОЛГАССУЛ 14.01.2015\кры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678380"/>
            <a:ext cx="4141693" cy="4465263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692696"/>
            <a:ext cx="4500562" cy="6165304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i="1" dirty="0" smtClean="0">
                <a:solidFill>
                  <a:srgbClr val="C00000"/>
                </a:solidFill>
              </a:rPr>
              <a:t>»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052736"/>
            <a:ext cx="4572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в рамках курсов повышения квалификации педагогических работников Республики Крым </a:t>
            </a:r>
            <a:br>
              <a:rPr lang="ru-RU" sz="2800" b="1" dirty="0" smtClean="0"/>
            </a:br>
            <a:r>
              <a:rPr lang="ru-RU" sz="2800" b="1" dirty="0" smtClean="0"/>
              <a:t>по программе </a:t>
            </a:r>
            <a:br>
              <a:rPr lang="ru-RU" sz="2800" b="1" dirty="0" smtClean="0"/>
            </a:br>
            <a:r>
              <a:rPr lang="ru-RU" sz="2800" b="1" i="1" dirty="0" smtClean="0">
                <a:solidFill>
                  <a:srgbClr val="C00000"/>
                </a:solidFill>
              </a:rPr>
              <a:t>"Практическая методика преподавания русского 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языка и литературы в 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условиях перехода на Федеральный 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государственный 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стандарт общего 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образования»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620688"/>
            <a:ext cx="4932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</a:rPr>
              <a:t>26 июня-16 июля 2014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Oksana\Рабочий стол\Собрание ВОЛГАССУЛ 14.01.2015\крым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548680"/>
            <a:ext cx="6552728" cy="5814392"/>
          </a:xfrm>
          <a:prstGeom prst="ellipse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Феодосия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358246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800" dirty="0" smtClean="0"/>
              <a:t> </a:t>
            </a:r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21.09.2014-Всероссийская акция </a:t>
            </a: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"Колокольчик мира". Конкурс творческих работ </a:t>
            </a:r>
            <a:endParaRPr lang="ru-RU" sz="2800" b="1" dirty="0"/>
          </a:p>
        </p:txBody>
      </p:sp>
      <p:pic>
        <p:nvPicPr>
          <p:cNvPr id="5122" name="Picture 2" descr="C:\Documents and Settings\Oksana\Рабочий стол\Собрание ВОЛГАССУЛ 14.01.2015\коло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571612"/>
            <a:ext cx="5072098" cy="3000396"/>
          </a:xfrm>
          <a:prstGeom prst="roundRect">
            <a:avLst/>
          </a:prstGeom>
          <a:noFill/>
        </p:spPr>
      </p:pic>
      <p:pic>
        <p:nvPicPr>
          <p:cNvPr id="5123" name="Picture 3" descr="C:\Documents and Settings\Oksana\Рабочий стол\Собрание ВОЛГАССУЛ 14.01.2015\ко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4679297"/>
            <a:ext cx="2928958" cy="2178703"/>
          </a:xfrm>
          <a:prstGeom prst="ellipse">
            <a:avLst/>
          </a:prstGeom>
          <a:noFill/>
        </p:spPr>
      </p:pic>
      <p:pic>
        <p:nvPicPr>
          <p:cNvPr id="6" name="Рисунок 5" descr="C:\Documents and Settings\1\Рабочий стол\фото\104_3518.JPG"/>
          <p:cNvPicPr/>
          <p:nvPr/>
        </p:nvPicPr>
        <p:blipFill>
          <a:blip r:embed="rId4" cstate="print"/>
          <a:srcRect r="3649" b="13239"/>
          <a:stretch>
            <a:fillRect/>
          </a:stretch>
        </p:blipFill>
        <p:spPr bwMode="auto">
          <a:xfrm>
            <a:off x="214282" y="4643446"/>
            <a:ext cx="2714644" cy="206040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\\192.168.1.1\public\Шилина М.Е\колокол мира\МОУ СОШ _99 тракторозаводский район\Гундер Татьяна Ивановна\директо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4571984"/>
            <a:ext cx="2928958" cy="2286016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358246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800" dirty="0" smtClean="0"/>
              <a:t>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dirty="0" smtClean="0"/>
              <a:t>16-17.10.2014-участие во Всероссийском проекте для учителей русского языка </a:t>
            </a:r>
            <a:br>
              <a:rPr lang="ru-RU" sz="2800" dirty="0" smtClean="0"/>
            </a:br>
            <a:r>
              <a:rPr lang="ru-RU" sz="2800" b="1" dirty="0" smtClean="0">
                <a:solidFill>
                  <a:srgbClr val="C00000"/>
                </a:solidFill>
              </a:rPr>
              <a:t>"Уроки русского в Болдине"</a:t>
            </a:r>
            <a:endParaRPr lang="ru-RU" sz="2800" b="1" dirty="0"/>
          </a:p>
        </p:txBody>
      </p:sp>
      <p:pic>
        <p:nvPicPr>
          <p:cNvPr id="6146" name="Picture 2" descr="C:\Documents and Settings\Oksana\Рабочий стол\Собрание ВОЛГАССУЛ 14.01.2015\болдин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3357562"/>
            <a:ext cx="4786378" cy="3073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C:\Documents and Settings\Oksana\Рабочий стол\Собрание ВОЛГАССУЛ 14.01.2015\,jk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071678"/>
            <a:ext cx="4514850" cy="3286148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10801200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600" b="1" dirty="0" smtClean="0">
                <a:solidFill>
                  <a:srgbClr val="C00000"/>
                </a:solidFill>
              </a:rPr>
              <a:t/>
            </a:r>
            <a:br>
              <a:rPr lang="ru-RU" sz="2600" b="1" dirty="0" smtClean="0">
                <a:solidFill>
                  <a:srgbClr val="C00000"/>
                </a:solidFill>
              </a:rPr>
            </a:br>
            <a:r>
              <a:rPr lang="ru-RU" sz="2600" b="1" dirty="0" smtClean="0">
                <a:solidFill>
                  <a:srgbClr val="C00000"/>
                </a:solidFill>
              </a:rPr>
              <a:t/>
            </a:r>
            <a:br>
              <a:rPr lang="ru-RU" sz="26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dirty="0" smtClean="0"/>
              <a:t> 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/>
              <a:t>03.11-05.11.2014-участие во Всероссийском Фестивале педагогического мастерства </a:t>
            </a:r>
            <a:br>
              <a:rPr lang="ru-RU" b="1" dirty="0" smtClean="0"/>
            </a:br>
            <a:r>
              <a:rPr lang="ru-RU" b="1" dirty="0" smtClean="0">
                <a:solidFill>
                  <a:srgbClr val="C00000"/>
                </a:solidFill>
              </a:rPr>
              <a:t>"Литература –духовно - нравственная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основа России"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4338" name="Picture 2" descr="C:\Documents and Settings\Oksana\Рабочий стол\Собрание ВОЛГАССУЛ 14.01.2015\уль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844824"/>
            <a:ext cx="4231721" cy="2814850"/>
          </a:xfrm>
          <a:prstGeom prst="ellipse">
            <a:avLst/>
          </a:prstGeom>
          <a:noFill/>
        </p:spPr>
      </p:pic>
      <p:pic>
        <p:nvPicPr>
          <p:cNvPr id="14339" name="Picture 3" descr="C:\Documents and Settings\Oksana\Рабочий стол\Собрание ВОЛГАССУЛ 14.01.2015\ульяновс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5745" y="3857628"/>
            <a:ext cx="4408255" cy="2686052"/>
          </a:xfrm>
          <a:prstGeom prst="ellipse">
            <a:avLst/>
          </a:prstGeom>
          <a:noFill/>
        </p:spPr>
      </p:pic>
      <p:pic>
        <p:nvPicPr>
          <p:cNvPr id="14340" name="Picture 4" descr="C:\Documents and Settings\Oksana\Рабочий стол\Собрание ВОЛГАССУЛ 14.01.2015\e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14752"/>
            <a:ext cx="4572032" cy="275749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0864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95536" y="980728"/>
            <a:ext cx="8229600" cy="46259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54" y="0"/>
            <a:ext cx="8358246" cy="2396206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600" b="1" dirty="0" smtClean="0">
                <a:solidFill>
                  <a:srgbClr val="C00000"/>
                </a:solidFill>
              </a:rPr>
              <a:t/>
            </a:r>
            <a:br>
              <a:rPr lang="ru-RU" sz="2600" b="1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 Октябрь 2014 – Всероссийский фестиваль русского языка на Волге</a:t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"Игры, которые мы заслужили целой страной»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pic>
        <p:nvPicPr>
          <p:cNvPr id="7170" name="Picture 2" descr="C:\Documents and Settings\Oksana\Рабочий стол\Собрание ВОЛГАССУЛ 14.01.2015\фес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348880"/>
            <a:ext cx="6357982" cy="4000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1" name="Picture 3" descr="C:\Documents and Settings\Oksana\Рабочий стол\Собрание ВОЛГАССУЛ 14.01.2015\кольц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1484784"/>
            <a:ext cx="4944612" cy="1500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358246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600" b="1" dirty="0" smtClean="0">
                <a:solidFill>
                  <a:srgbClr val="C00000"/>
                </a:solidFill>
              </a:rPr>
              <a:t/>
            </a:r>
            <a:br>
              <a:rPr lang="ru-RU" sz="2600" b="1" dirty="0" smtClean="0">
                <a:solidFill>
                  <a:srgbClr val="C00000"/>
                </a:solidFill>
              </a:rPr>
            </a:b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Конкурс </a:t>
            </a:r>
            <a:r>
              <a:rPr lang="ru-RU" sz="2800" b="1" dirty="0" err="1" smtClean="0">
                <a:solidFill>
                  <a:srgbClr val="002060"/>
                </a:solidFill>
              </a:rPr>
              <a:t>СОЧИнений</a:t>
            </a:r>
            <a:r>
              <a:rPr lang="ru-RU" sz="2800" b="1" dirty="0" smtClean="0">
                <a:solidFill>
                  <a:srgbClr val="002060"/>
                </a:solidFill>
              </a:rPr>
              <a:t> об Олимпиаде -2014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pic>
        <p:nvPicPr>
          <p:cNvPr id="1026" name="Picture 2" descr="C:\Documents and Settings\Oksana\Рабочий стол\Ежегодный всерос. фестиваль русского языка на Волге\для отчета\фото дипломов, сборников, словаря\Грамоты и сертификаты\Грамота победителя конкурса СОЧИнен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97327">
            <a:off x="1073653" y="1508451"/>
            <a:ext cx="3325429" cy="5029296"/>
          </a:xfrm>
          <a:prstGeom prst="roundRect">
            <a:avLst/>
          </a:prstGeom>
          <a:noFill/>
        </p:spPr>
      </p:pic>
      <p:pic>
        <p:nvPicPr>
          <p:cNvPr id="1028" name="Picture 4" descr="C:\Documents and Settings\Oksana\Мои документы\Мои рисунки\2015-01-13\Sca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5832">
            <a:off x="4667500" y="1506789"/>
            <a:ext cx="3285782" cy="5227651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358246" cy="131608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600" b="1" dirty="0" smtClean="0">
                <a:solidFill>
                  <a:srgbClr val="C00000"/>
                </a:solidFill>
              </a:rPr>
              <a:t/>
            </a:r>
            <a:br>
              <a:rPr lang="ru-RU" sz="2600" b="1" dirty="0" smtClean="0">
                <a:solidFill>
                  <a:srgbClr val="C00000"/>
                </a:solidFill>
              </a:rPr>
            </a:br>
            <a:r>
              <a:rPr lang="ru-RU" sz="2800" dirty="0" smtClean="0"/>
              <a:t> И</a:t>
            </a:r>
            <a:r>
              <a:rPr lang="ru-RU" b="1" dirty="0" smtClean="0"/>
              <a:t>здание сборника </a:t>
            </a:r>
            <a:r>
              <a:rPr lang="ru-RU" b="1" dirty="0" err="1" smtClean="0"/>
              <a:t>СОЧИнений</a:t>
            </a:r>
            <a:r>
              <a:rPr lang="ru-RU" b="1" dirty="0" smtClean="0"/>
              <a:t> 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9219" name="Picture 3" descr="C:\Documents and Settings\Oksana\Рабочий стол\Ежегодный всерос. фестиваль русского языка на Волге\для отчета\фото дипломов, сборников, словаря\Сборник СОЧИнений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268760"/>
            <a:ext cx="3929091" cy="5286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358246" cy="179107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600" b="1" dirty="0" smtClean="0">
                <a:solidFill>
                  <a:srgbClr val="C00000"/>
                </a:solidFill>
              </a:rPr>
              <a:t/>
            </a:r>
            <a:br>
              <a:rPr lang="ru-RU" sz="2600" b="1" dirty="0" smtClean="0">
                <a:solidFill>
                  <a:srgbClr val="C00000"/>
                </a:solidFill>
              </a:rPr>
            </a:br>
            <a:r>
              <a:rPr lang="ru-RU" sz="2800" dirty="0" smtClean="0"/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Всероссийский Олимпийский словарный диктант</a:t>
            </a: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1585065"/>
            <a:ext cx="7890670" cy="4701455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58246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600" b="1" dirty="0" smtClean="0">
                <a:solidFill>
                  <a:srgbClr val="C00000"/>
                </a:solidFill>
              </a:rPr>
              <a:t/>
            </a:r>
            <a:br>
              <a:rPr lang="ru-RU" sz="2600" b="1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Издание Олимпийского словаря</a:t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C:\Documents and Settings\Oksana\Рабочий стол\Ежегодный всерос. фестиваль русского языка на Волге\для отчета\фото дипломов, сборников, словаря\Олимпийский словар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714464"/>
            <a:ext cx="3643338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54" y="0"/>
            <a:ext cx="8358246" cy="2032176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600" b="1" dirty="0" smtClean="0">
                <a:solidFill>
                  <a:srgbClr val="C00000"/>
                </a:solidFill>
              </a:rPr>
              <a:t/>
            </a:r>
            <a:br>
              <a:rPr lang="ru-RU" sz="26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Ноябрь 2014 – Всероссийский фестиваль русского языка на Волге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«Не могу молчать!» </a:t>
            </a: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4" y="1857364"/>
            <a:ext cx="7772400" cy="4752528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358246" cy="253623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600" b="1" dirty="0" smtClean="0">
                <a:solidFill>
                  <a:srgbClr val="C00000"/>
                </a:solidFill>
              </a:rPr>
              <a:t/>
            </a:r>
            <a:br>
              <a:rPr lang="ru-RU" sz="26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Ноябрь 2014 – Всероссийский фестиваль русского языка на Волге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«Не могу молчать!» 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4" y="1857364"/>
            <a:ext cx="7772400" cy="4752528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4" y="1714488"/>
            <a:ext cx="7704856" cy="4900415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358246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600" b="1" dirty="0" smtClean="0">
                <a:solidFill>
                  <a:srgbClr val="C00000"/>
                </a:solidFill>
              </a:rPr>
              <a:t/>
            </a:r>
            <a:br>
              <a:rPr lang="ru-RU" sz="2600" b="1" dirty="0" smtClean="0">
                <a:solidFill>
                  <a:srgbClr val="C00000"/>
                </a:solidFill>
              </a:rPr>
            </a:br>
            <a:r>
              <a:rPr lang="ru-RU" sz="2800" dirty="0" smtClean="0"/>
              <a:t> </a:t>
            </a:r>
            <a:r>
              <a:rPr lang="ru-RU" sz="2800" b="1" dirty="0" smtClean="0"/>
              <a:t>Издание сборника эссе </a:t>
            </a:r>
            <a:r>
              <a:rPr lang="ru-RU" sz="2800" b="1" dirty="0" smtClean="0">
                <a:solidFill>
                  <a:srgbClr val="C00000"/>
                </a:solidFill>
              </a:rPr>
              <a:t>«Не могу молчать»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400" b="1" dirty="0" smtClean="0"/>
              <a:t>( социально-значимые темы глазами ребенка) </a:t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8195" name="Picture 3" descr="C:\Documents and Settings\Oksana\Рабочий стол\Ежегодный всерос. фестиваль русского языка на Волге\Не могу молчать 27-29 ноября 2014 года\Аналитич. отчет\Фото сборника Не могу молчать\IMG_1837.JPG"/>
          <p:cNvPicPr>
            <a:picLocks noChangeAspect="1" noChangeArrowheads="1"/>
          </p:cNvPicPr>
          <p:nvPr/>
        </p:nvPicPr>
        <p:blipFill>
          <a:blip r:embed="rId2" cstate="print"/>
          <a:srcRect t="2778" b="9722"/>
          <a:stretch>
            <a:fillRect/>
          </a:stretch>
        </p:blipFill>
        <p:spPr bwMode="auto">
          <a:xfrm>
            <a:off x="2928926" y="1857364"/>
            <a:ext cx="3286148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p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0606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48588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Всероссийский конкурс </a:t>
            </a:r>
            <a:br>
              <a:rPr lang="ru-RU" sz="3600" dirty="0" smtClean="0"/>
            </a:br>
            <a:r>
              <a:rPr lang="ru-RU" dirty="0" smtClean="0"/>
              <a:t>«Что поведала мне </a:t>
            </a:r>
            <a:r>
              <a:rPr lang="ru-RU" dirty="0" smtClean="0"/>
              <a:t>новогодняя</a:t>
            </a:r>
            <a:r>
              <a:rPr lang="ru-RU" dirty="0" smtClean="0"/>
              <a:t> </a:t>
            </a:r>
            <a:r>
              <a:rPr lang="ru-RU" dirty="0" smtClean="0"/>
              <a:t>игрушка»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87624" y="1700808"/>
            <a:ext cx="66705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 smtClean="0">
              <a:latin typeface="Book Antiqua" pitchFamily="18" charset="0"/>
            </a:endParaRPr>
          </a:p>
          <a:p>
            <a:r>
              <a:rPr lang="ru-RU" sz="3600" dirty="0" smtClean="0">
                <a:latin typeface="Book Antiqua" pitchFamily="18" charset="0"/>
              </a:rPr>
              <a:t>Количество </a:t>
            </a:r>
            <a:r>
              <a:rPr lang="ru-RU" sz="3600" dirty="0" smtClean="0">
                <a:latin typeface="Book Antiqua" pitchFamily="18" charset="0"/>
              </a:rPr>
              <a:t>регионов - 8</a:t>
            </a:r>
          </a:p>
          <a:p>
            <a:r>
              <a:rPr lang="ru-RU" sz="3600" dirty="0" smtClean="0">
                <a:latin typeface="Book Antiqua" pitchFamily="18" charset="0"/>
              </a:rPr>
              <a:t>Количество </a:t>
            </a:r>
            <a:r>
              <a:rPr lang="ru-RU" sz="3600" dirty="0" smtClean="0">
                <a:latin typeface="Book Antiqua" pitchFamily="18" charset="0"/>
              </a:rPr>
              <a:t>участников </a:t>
            </a:r>
            <a:r>
              <a:rPr lang="ru-RU" sz="3600" dirty="0" smtClean="0">
                <a:latin typeface="Book Antiqua" pitchFamily="18" charset="0"/>
              </a:rPr>
              <a:t>– 311</a:t>
            </a:r>
          </a:p>
          <a:p>
            <a:r>
              <a:rPr lang="ru-RU" sz="3600" dirty="0" smtClean="0">
                <a:latin typeface="Book Antiqua" pitchFamily="18" charset="0"/>
              </a:rPr>
              <a:t>Гран-при- 16</a:t>
            </a:r>
            <a:endParaRPr lang="ru-RU" sz="3600" dirty="0" smtClean="0">
              <a:latin typeface="Book Antiqua" pitchFamily="18" charset="0"/>
            </a:endParaRPr>
          </a:p>
          <a:p>
            <a:r>
              <a:rPr lang="ru-RU" sz="3600" dirty="0" smtClean="0">
                <a:latin typeface="Book Antiqua" pitchFamily="18" charset="0"/>
              </a:rPr>
              <a:t>Победителей </a:t>
            </a:r>
            <a:r>
              <a:rPr lang="ru-RU" sz="3600" dirty="0" smtClean="0">
                <a:latin typeface="Book Antiqua" pitchFamily="18" charset="0"/>
              </a:rPr>
              <a:t>–49</a:t>
            </a:r>
            <a:endParaRPr lang="ru-RU" sz="3600" dirty="0" smtClean="0">
              <a:latin typeface="Book Antiqua" pitchFamily="18" charset="0"/>
            </a:endParaRPr>
          </a:p>
          <a:p>
            <a:r>
              <a:rPr lang="ru-RU" sz="3600" dirty="0" smtClean="0">
                <a:latin typeface="Book Antiqua" pitchFamily="18" charset="0"/>
              </a:rPr>
              <a:t>Призёров - </a:t>
            </a:r>
            <a:r>
              <a:rPr lang="ru-RU" sz="3600" dirty="0" smtClean="0">
                <a:latin typeface="Book Antiqua" pitchFamily="18" charset="0"/>
              </a:rPr>
              <a:t>80</a:t>
            </a:r>
            <a:endParaRPr lang="ru-RU" sz="3600" dirty="0" smtClean="0">
              <a:latin typeface="Book Antiqua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40488" r="36529" b="39449"/>
          <a:stretch>
            <a:fillRect/>
          </a:stretch>
        </p:blipFill>
        <p:spPr bwMode="auto">
          <a:xfrm rot="1845724">
            <a:off x="4821550" y="2153659"/>
            <a:ext cx="1322860" cy="246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971600" y="1196752"/>
            <a:ext cx="7128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Создание регионального Совета волгоградского отделения АССУЛ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059832" y="548680"/>
            <a:ext cx="2711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30 НОЯБРЯ 2013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5301208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АДРЕС Совета регионального отделения Общероссийской общественной организации «Ассоциация учителей литературы и русского языка»</a:t>
            </a:r>
          </a:p>
          <a:p>
            <a:r>
              <a:rPr lang="ru-RU" b="1" dirty="0" smtClean="0"/>
              <a:t>УЛ. Мира, 17</a:t>
            </a:r>
            <a:endParaRPr lang="ru-RU" b="1" dirty="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/>
          <a:srcRect l="42843" t="62053" r="38116"/>
          <a:stretch>
            <a:fillRect/>
          </a:stretch>
        </p:blipFill>
        <p:spPr bwMode="auto">
          <a:xfrm>
            <a:off x="2699792" y="3212976"/>
            <a:ext cx="1475656" cy="208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2295128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>
                <a:latin typeface="+mn-lt"/>
              </a:rPr>
              <a:t>"Консолидация учителей-словесников для решения актуальных задач современного образования". </a:t>
            </a:r>
            <a:br>
              <a:rPr lang="ru-RU" sz="2800" b="1" dirty="0" smtClean="0">
                <a:latin typeface="+mn-lt"/>
              </a:rPr>
            </a:br>
            <a:endParaRPr lang="ru-RU" sz="2800" b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2142" y="687716"/>
            <a:ext cx="22140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464653"/>
                </a:solidFill>
                <a:latin typeface="Cambria"/>
                <a:ea typeface="+mj-ea"/>
                <a:cs typeface="+mj-cs"/>
              </a:rPr>
              <a:t>17 .04.2014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75856" y="620688"/>
            <a:ext cx="6300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464653"/>
                </a:solidFill>
                <a:latin typeface="Cambria"/>
                <a:ea typeface="+mj-ea"/>
                <a:cs typeface="+mj-cs"/>
              </a:rPr>
              <a:t>РЕГИОНАЛЬНОЕ СОВЕЩАНИЕ </a:t>
            </a:r>
            <a:endParaRPr lang="ru-RU" dirty="0"/>
          </a:p>
        </p:txBody>
      </p:sp>
      <p:pic>
        <p:nvPicPr>
          <p:cNvPr id="8" name="Рисунок 7" descr="http://lyceum5.ru/images/stories/fruit/img_02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564904"/>
            <a:ext cx="5112568" cy="372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39552" y="3284984"/>
            <a:ext cx="2736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приняло участие </a:t>
            </a:r>
            <a:r>
              <a:rPr lang="ru-RU" sz="2400" b="1" dirty="0" smtClean="0">
                <a:solidFill>
                  <a:srgbClr val="002060"/>
                </a:solidFill>
              </a:rPr>
              <a:t>82 педагога </a:t>
            </a:r>
            <a:r>
              <a:rPr lang="ru-RU" sz="2400" b="1" dirty="0" smtClean="0">
                <a:solidFill>
                  <a:srgbClr val="C00000"/>
                </a:solidFill>
              </a:rPr>
              <a:t>из всех районов нашей области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http://lyceum5.ru/images/stories/fruit/img_02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268760"/>
            <a:ext cx="799288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Создание регионального отделения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844824"/>
            <a:ext cx="66247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b="1" dirty="0" smtClean="0">
                <a:solidFill>
                  <a:srgbClr val="C00000"/>
                </a:solidFill>
              </a:rPr>
              <a:t>ВОЛГАССУЛ</a:t>
            </a:r>
            <a:endParaRPr lang="ru-RU" sz="88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5856" y="3717032"/>
            <a:ext cx="25875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30 членов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828600" y="-40351865"/>
            <a:ext cx="997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620688"/>
            <a:ext cx="799288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1. Бондаренко Ольга Андреевна МКОУ </a:t>
            </a:r>
            <a:r>
              <a:rPr lang="ru-RU" dirty="0" err="1" smtClean="0"/>
              <a:t>Каменнобродская</a:t>
            </a:r>
            <a:r>
              <a:rPr lang="ru-RU" dirty="0" smtClean="0"/>
              <a:t> СОШ Ольховский район	</a:t>
            </a:r>
          </a:p>
          <a:p>
            <a:r>
              <a:rPr lang="ru-RU" dirty="0" smtClean="0"/>
              <a:t>2.Батищева Марина Фёдоровна Лицей № 5 им. Ю. А. Гагарина Центрального района	г. Волгоград	</a:t>
            </a:r>
          </a:p>
          <a:p>
            <a:r>
              <a:rPr lang="ru-RU" dirty="0" smtClean="0"/>
              <a:t>3.Воловатова Валентина Ивановна МБОУ «</a:t>
            </a:r>
            <a:r>
              <a:rPr lang="ru-RU" dirty="0" err="1" smtClean="0"/>
              <a:t>Большелычакская</a:t>
            </a:r>
            <a:r>
              <a:rPr lang="ru-RU" dirty="0" smtClean="0"/>
              <a:t> СОШ» </a:t>
            </a:r>
            <a:r>
              <a:rPr lang="ru-RU" dirty="0" err="1" smtClean="0"/>
              <a:t>Фроловский</a:t>
            </a:r>
            <a:r>
              <a:rPr lang="ru-RU" dirty="0" smtClean="0"/>
              <a:t> район,</a:t>
            </a:r>
          </a:p>
          <a:p>
            <a:r>
              <a:rPr lang="ru-RU" dirty="0" smtClean="0"/>
              <a:t>4.Воробьева Елена Юрьевна МБОУ </a:t>
            </a:r>
            <a:r>
              <a:rPr lang="ru-RU" dirty="0" err="1" smtClean="0"/>
              <a:t>Даниловская</a:t>
            </a:r>
            <a:r>
              <a:rPr lang="ru-RU" dirty="0" smtClean="0"/>
              <a:t> СОШ им. А. С. Макаренко	</a:t>
            </a:r>
          </a:p>
          <a:p>
            <a:r>
              <a:rPr lang="ru-RU" dirty="0" err="1" smtClean="0"/>
              <a:t>Даниловский</a:t>
            </a:r>
            <a:r>
              <a:rPr lang="ru-RU" dirty="0" smtClean="0"/>
              <a:t> район	</a:t>
            </a:r>
          </a:p>
          <a:p>
            <a:r>
              <a:rPr lang="ru-RU" dirty="0" smtClean="0"/>
              <a:t> 5.	</a:t>
            </a:r>
            <a:r>
              <a:rPr lang="ru-RU" dirty="0" err="1" smtClean="0"/>
              <a:t>Выходцева</a:t>
            </a:r>
            <a:r>
              <a:rPr lang="ru-RU" dirty="0" smtClean="0"/>
              <a:t> Мария Яковлевна Лицей № 5 им. Ю. А. Гагарина Центрального района	</a:t>
            </a:r>
          </a:p>
          <a:p>
            <a:r>
              <a:rPr lang="ru-RU" dirty="0" smtClean="0"/>
              <a:t>г. Волгоград	</a:t>
            </a:r>
          </a:p>
          <a:p>
            <a:r>
              <a:rPr lang="ru-RU" dirty="0" smtClean="0"/>
              <a:t>6. Гончарова Ирина Анатольевна	МОУ СОШ №1 г. Котово	</a:t>
            </a:r>
          </a:p>
          <a:p>
            <a:r>
              <a:rPr lang="ru-RU" dirty="0" smtClean="0"/>
              <a:t> 7.Джумакаева Наталья </a:t>
            </a:r>
            <a:r>
              <a:rPr lang="ru-RU" dirty="0" err="1" smtClean="0"/>
              <a:t>Курманалиевна</a:t>
            </a:r>
            <a:r>
              <a:rPr lang="ru-RU" dirty="0" smtClean="0"/>
              <a:t>	МБОУ СОШ №30 имени С.Р. Медведева  </a:t>
            </a:r>
          </a:p>
          <a:p>
            <a:r>
              <a:rPr lang="ru-RU" dirty="0" smtClean="0"/>
              <a:t>г. Волжский</a:t>
            </a:r>
          </a:p>
          <a:p>
            <a:r>
              <a:rPr lang="ru-RU" dirty="0" smtClean="0"/>
              <a:t> 8.Дускалиева Малика Ивановна	МКОУ "Волоцкая СОШ" Чернышковского р-на </a:t>
            </a:r>
          </a:p>
          <a:p>
            <a:r>
              <a:rPr lang="ru-RU" dirty="0" smtClean="0"/>
              <a:t> 9.Житникова Надежда Викторовна	МОУ СОШ 93 Советского района	г. Волгоград	</a:t>
            </a:r>
          </a:p>
          <a:p>
            <a:r>
              <a:rPr lang="ru-RU" dirty="0" smtClean="0"/>
              <a:t> 10.Зинова Ирина Викторовна Лицей № 5 им. Ю. А. Гагарина Центрального района  г. Волгоград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764704"/>
            <a:ext cx="828092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11. Иванова Татьяна </a:t>
            </a:r>
            <a:r>
              <a:rPr lang="ru-RU" dirty="0" err="1" smtClean="0"/>
              <a:t>ВладимировнМКОУ</a:t>
            </a:r>
            <a:r>
              <a:rPr lang="ru-RU" dirty="0" smtClean="0"/>
              <a:t> "Быковская СОШ № 3"	Быковский район	</a:t>
            </a:r>
          </a:p>
          <a:p>
            <a:r>
              <a:rPr lang="ru-RU" dirty="0" smtClean="0"/>
              <a:t> 12.Калинина Наталья Александровн	МКОУ СОШ №1г. Суровикино	</a:t>
            </a:r>
          </a:p>
          <a:p>
            <a:r>
              <a:rPr lang="ru-RU" dirty="0" smtClean="0"/>
              <a:t> 13.Канюкова Любовь </a:t>
            </a:r>
            <a:r>
              <a:rPr lang="ru-RU" dirty="0" err="1" smtClean="0"/>
              <a:t>ВасильевнаМБОУ</a:t>
            </a:r>
            <a:r>
              <a:rPr lang="ru-RU" dirty="0" smtClean="0"/>
              <a:t>  «Большевистская средняя общеобразовательная школа</a:t>
            </a:r>
          </a:p>
          <a:p>
            <a:r>
              <a:rPr lang="ru-RU" dirty="0" smtClean="0"/>
              <a:t>имени А.А. Зуева»	Еланский   район	</a:t>
            </a:r>
          </a:p>
          <a:p>
            <a:r>
              <a:rPr lang="ru-RU" dirty="0" smtClean="0"/>
              <a:t> 14.Кириченко Антонина Анатольевна Лицей № 5 им. Ю. А. Гагарина Центрального района г. Волгоград	</a:t>
            </a:r>
          </a:p>
          <a:p>
            <a:r>
              <a:rPr lang="ru-RU" dirty="0" smtClean="0"/>
              <a:t> 15.Клюшникова Елена Владимировна МБОУ </a:t>
            </a:r>
            <a:r>
              <a:rPr lang="ru-RU" dirty="0" err="1" smtClean="0"/>
              <a:t>Упорниковский</a:t>
            </a:r>
            <a:r>
              <a:rPr lang="ru-RU" dirty="0" smtClean="0"/>
              <a:t> лицей	Нехаевский район	</a:t>
            </a:r>
          </a:p>
          <a:p>
            <a:r>
              <a:rPr lang="ru-RU" dirty="0" smtClean="0"/>
              <a:t> 16.Киреева Марина Владимировна	МБОУ </a:t>
            </a:r>
            <a:r>
              <a:rPr lang="ru-RU" dirty="0" err="1" smtClean="0"/>
              <a:t>Салтынская</a:t>
            </a:r>
            <a:r>
              <a:rPr lang="ru-RU" dirty="0" smtClean="0"/>
              <a:t> СОШ	Урюпинский  район	</a:t>
            </a:r>
          </a:p>
          <a:p>
            <a:r>
              <a:rPr lang="ru-RU" dirty="0" smtClean="0"/>
              <a:t> 17.Колесникова Светлана Петровна	МОУ СОШ № 2	г. Котово	</a:t>
            </a:r>
          </a:p>
          <a:p>
            <a:r>
              <a:rPr lang="ru-RU" dirty="0" smtClean="0"/>
              <a:t>18. Корженевская Наталья Александровн МКОУ "Октябрьский лицей" </a:t>
            </a:r>
            <a:r>
              <a:rPr lang="ru-RU" dirty="0" err="1" smtClean="0"/>
              <a:t>Калачёвского</a:t>
            </a:r>
            <a:r>
              <a:rPr lang="ru-RU" dirty="0" smtClean="0"/>
              <a:t> района	</a:t>
            </a:r>
          </a:p>
          <a:p>
            <a:r>
              <a:rPr lang="ru-RU" dirty="0" smtClean="0"/>
              <a:t> 19.Коробова Светлана Николаевна МОУ СОШ №1 р.п. Средняя Ахтуба	</a:t>
            </a:r>
          </a:p>
          <a:p>
            <a:r>
              <a:rPr lang="ru-RU" dirty="0" smtClean="0"/>
              <a:t> 20.Краснова Наталья Николаевна	МКОУ «Средняя общеобразовательная школа №1 имени А.М.Горького» городского округа город Фролово Волгоградской области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548680"/>
            <a:ext cx="806489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000" dirty="0" smtClean="0"/>
              <a:t>21.Крючкова Маргарита Яковлевна	Гимназия 1 Центральный район	г. Волгоград	</a:t>
            </a:r>
          </a:p>
          <a:p>
            <a:r>
              <a:rPr lang="ru-RU" sz="2000" dirty="0" smtClean="0"/>
              <a:t>22. </a:t>
            </a:r>
            <a:r>
              <a:rPr lang="ru-RU" sz="2000" dirty="0" err="1" smtClean="0"/>
              <a:t>Крючкова</a:t>
            </a:r>
            <a:r>
              <a:rPr lang="ru-RU" sz="2000" dirty="0" smtClean="0"/>
              <a:t> Алевтина Владимировна МКОУ "СОШ №2" г. Николаевска	</a:t>
            </a:r>
          </a:p>
          <a:p>
            <a:r>
              <a:rPr lang="ru-RU" sz="2000" dirty="0" smtClean="0"/>
              <a:t>23.Лунева Ирина Юрьевна МОУ гимназия № 6  Красноармейский район,	г. Волгоград	</a:t>
            </a:r>
          </a:p>
          <a:p>
            <a:r>
              <a:rPr lang="ru-RU" sz="2000" dirty="0" smtClean="0"/>
              <a:t> 24.Лунёва Светлана Александровна	МКОУ СОШ № 1 имени А.М.Горького	г. Фролово	</a:t>
            </a:r>
          </a:p>
          <a:p>
            <a:r>
              <a:rPr lang="ru-RU" sz="2000" dirty="0" smtClean="0"/>
              <a:t> 25.	</a:t>
            </a:r>
            <a:r>
              <a:rPr lang="ru-RU" sz="2000" dirty="0" err="1" smtClean="0"/>
              <a:t>Любакова</a:t>
            </a:r>
            <a:r>
              <a:rPr lang="ru-RU" sz="2000" dirty="0" smtClean="0"/>
              <a:t> Ирина Юрьевна	МБОУ  </a:t>
            </a:r>
            <a:r>
              <a:rPr lang="ru-RU" sz="2000" dirty="0" err="1" smtClean="0"/>
              <a:t>Гусёвская</a:t>
            </a:r>
            <a:r>
              <a:rPr lang="ru-RU" sz="2000" dirty="0" smtClean="0"/>
              <a:t> СОШ	Ольховский район	</a:t>
            </a:r>
          </a:p>
          <a:p>
            <a:r>
              <a:rPr lang="ru-RU" sz="2000" dirty="0" smtClean="0"/>
              <a:t> 26.Михайлина Галина Владимировна МБОУ </a:t>
            </a:r>
            <a:r>
              <a:rPr lang="ru-RU" sz="2000" dirty="0" err="1" smtClean="0"/>
              <a:t>Ширяевская</a:t>
            </a:r>
            <a:r>
              <a:rPr lang="ru-RU" sz="2000" dirty="0" smtClean="0"/>
              <a:t> СОШ, </a:t>
            </a:r>
            <a:r>
              <a:rPr lang="ru-RU" sz="2000" dirty="0" err="1" smtClean="0"/>
              <a:t>Иловлинский</a:t>
            </a:r>
            <a:r>
              <a:rPr lang="ru-RU" sz="2000" dirty="0" smtClean="0"/>
              <a:t> район.	 </a:t>
            </a:r>
          </a:p>
          <a:p>
            <a:r>
              <a:rPr lang="ru-RU" sz="2000" dirty="0" smtClean="0"/>
              <a:t> 27.Овчарова Елена Викторовна	МОУ СОШ №1 г. Котово	</a:t>
            </a:r>
          </a:p>
          <a:p>
            <a:r>
              <a:rPr lang="ru-RU" sz="2000" dirty="0" smtClean="0"/>
              <a:t> 28.	Пахомова Елена Андреевна	МБОУ Островская СОШ	</a:t>
            </a:r>
            <a:r>
              <a:rPr lang="ru-RU" sz="2000" dirty="0" err="1" smtClean="0"/>
              <a:t>Даниловский</a:t>
            </a:r>
            <a:r>
              <a:rPr lang="ru-RU" sz="2000" dirty="0" smtClean="0"/>
              <a:t> район	</a:t>
            </a:r>
          </a:p>
          <a:p>
            <a:r>
              <a:rPr lang="ru-RU" sz="2000" dirty="0" smtClean="0"/>
              <a:t>29.	</a:t>
            </a:r>
            <a:r>
              <a:rPr lang="ru-RU" sz="2000" dirty="0" err="1" smtClean="0"/>
              <a:t>Саломатина</a:t>
            </a:r>
            <a:r>
              <a:rPr lang="ru-RU" sz="2000" dirty="0" smtClean="0"/>
              <a:t> Галина Владимировна	МКОУ </a:t>
            </a:r>
            <a:r>
              <a:rPr lang="ru-RU" sz="2000" dirty="0" err="1" smtClean="0"/>
              <a:t>Новоаннинская</a:t>
            </a:r>
            <a:r>
              <a:rPr lang="ru-RU" sz="2000" dirty="0" smtClean="0"/>
              <a:t> СШ №4 Г. Новоаннинский  </a:t>
            </a:r>
          </a:p>
          <a:p>
            <a:r>
              <a:rPr lang="ru-RU" sz="2000" dirty="0" smtClean="0"/>
              <a:t> 30.	Сергеева Людмила Яковлевна	МКОУ СОШ №11 г. Палласовки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406</TotalTime>
  <Words>290</Words>
  <Application>Microsoft Office PowerPoint</Application>
  <PresentationFormat>Экран (4:3)</PresentationFormat>
  <Paragraphs>125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Начальная</vt:lpstr>
      <vt:lpstr>ОБЩЕРОССИЙСКАЯ АССОЦИАЦИЯ УЧИТЕЛЕЙ ЛИТЕРАТУРЫ И РУССКОГО ЯЗЫКА </vt:lpstr>
      <vt:lpstr>Учредительный съезд Ассоциации учителей русского языка и литературы прошёл в Москве.   </vt:lpstr>
      <vt:lpstr>Слайд 3</vt:lpstr>
      <vt:lpstr>Слайд 4</vt:lpstr>
      <vt:lpstr>            "Консолидация учителей-словесников для решения актуальных задач современного образования".  </vt:lpstr>
      <vt:lpstr>Создание регионального отделения</vt:lpstr>
      <vt:lpstr>Слайд 7</vt:lpstr>
      <vt:lpstr>Слайд 8</vt:lpstr>
      <vt:lpstr>Слайд 9</vt:lpstr>
      <vt:lpstr>Слайд 10</vt:lpstr>
      <vt:lpstr>      06.06.2014- празднование "Дня русского языка НА ВОЛГЕ" </vt:lpstr>
      <vt:lpstr>         "Пушкинский день". " Что за прелесть эти сказки" </vt:lpstr>
      <vt:lpstr>Региональный конкурс  "Рисуем сказки А. С. Пушкина"</vt:lpstr>
      <vt:lpstr>           РЕГИОНАЛЬНЫЙ «ЧАС ЗАНИМАТЕЛЬНОГО РУССКОГО ЯЗЫКА»  </vt:lpstr>
      <vt:lpstr>Региональный конкурс «На фоне Пушкина снимается семейство»</vt:lpstr>
      <vt:lpstr>Достопримечательности родного города</vt:lpstr>
      <vt:lpstr>Изображаем Пушкина</vt:lpstr>
      <vt:lpstr>Россия Пушкина</vt:lpstr>
      <vt:lpstr>Россия Пушкина</vt:lpstr>
      <vt:lpstr>Россия Пушкина</vt:lpstr>
      <vt:lpstr>Литературный ноябрь</vt:lpstr>
      <vt:lpstr>              Всероссийская акция «Страна грамотных людей»  Телемост с гимназией 1503 Москвы</vt:lpstr>
      <vt:lpstr>         Участие во Всероссийской акции  "Страна грамотных людей" </vt:lpstr>
      <vt:lpstr>      30 мая 2014 -участие в вебинаре, проводимом ФИРО( Москва) для педагогов, которые будут работать в Крыму на курсах повышения квалификации   </vt:lpstr>
      <vt:lpstr>            »</vt:lpstr>
      <vt:lpstr>Феодосия</vt:lpstr>
      <vt:lpstr>        21.09.2014-Всероссийская акция  "Колокольчик мира". Конкурс творческих работ </vt:lpstr>
      <vt:lpstr>       16-17.10.2014-участие во Всероссийском проекте для учителей русского языка  "Уроки русского в Болдине"</vt:lpstr>
      <vt:lpstr>          03.11-05.11.2014-участие во Всероссийском Фестивале педагогического мастерства  "Литература –духовно - нравственная  основа России" </vt:lpstr>
      <vt:lpstr>     Октябрь 2014 – Всероссийский фестиваль русского языка на Волге "Игры, которые мы заслужили целой страной»   </vt:lpstr>
      <vt:lpstr>     Конкурс СОЧИнений об Олимпиаде -2014   </vt:lpstr>
      <vt:lpstr>     Издание сборника СОЧИнений  </vt:lpstr>
      <vt:lpstr>       Всероссийский Олимпийский словарный диктант </vt:lpstr>
      <vt:lpstr>        Издание Олимпийского словаря </vt:lpstr>
      <vt:lpstr>       Ноябрь 2014 – Всероссийский фестиваль русского языка на Волге «Не могу молчать!»  </vt:lpstr>
      <vt:lpstr>      Ноябрь 2014 – Всероссийский фестиваль русского языка на Волге «Не могу молчать!»   </vt:lpstr>
      <vt:lpstr>     Издание сборника эссе «Не могу молчать»  ( социально-значимые темы глазами ребенка)  </vt:lpstr>
      <vt:lpstr>Всероссийский конкурс  «Что поведала мне новогодняя игрушка»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17 .04.2014- региональная конференция "Консолидация учителей-словесников для решения актуальных задач современного образования".  Создание регионального отделения АССУЛ  </dc:title>
  <dc:creator>пк</dc:creator>
  <cp:lastModifiedBy>AA</cp:lastModifiedBy>
  <cp:revision>42</cp:revision>
  <dcterms:created xsi:type="dcterms:W3CDTF">2015-01-13T14:52:20Z</dcterms:created>
  <dcterms:modified xsi:type="dcterms:W3CDTF">2015-01-14T06:23:47Z</dcterms:modified>
</cp:coreProperties>
</file>