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64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opskov.ru/ozegov.htm" TargetMode="External"/><Relationship Id="rId2" Type="http://schemas.openxmlformats.org/officeDocument/2006/relationships/hyperlink" Target="http://kuv6inovo.narod.ru/Ogegov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xamen.ru/add/School-Subjects/Languages/Russian/7419/7424" TargetMode="External"/><Relationship Id="rId4" Type="http://schemas.openxmlformats.org/officeDocument/2006/relationships/hyperlink" Target="http://www.ruslang.ru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8072494" cy="1214446"/>
          </a:xfrm>
        </p:spPr>
        <p:txBody>
          <a:bodyPr>
            <a:normAutofit fontScale="90000"/>
          </a:bodyPr>
          <a:lstStyle/>
          <a:p>
            <a:r>
              <a:rPr lang="ru-RU" sz="4000" i="1" dirty="0" smtClean="0">
                <a:solidFill>
                  <a:srgbClr val="FFFF00"/>
                </a:solidFill>
                <a:latin typeface="Monotype Corsiva" pitchFamily="66" charset="0"/>
                <a:cs typeface="Times New Roman" pitchFamily="18" charset="0"/>
              </a:rPr>
              <a:t>Р</a:t>
            </a:r>
            <a:r>
              <a:rPr lang="ru-RU" sz="4000" b="1" i="1" dirty="0" smtClean="0">
                <a:solidFill>
                  <a:srgbClr val="FFFF00"/>
                </a:solidFill>
                <a:latin typeface="Monotype Corsiva" pitchFamily="66" charset="0"/>
                <a:cs typeface="Times New Roman" pitchFamily="18" charset="0"/>
              </a:rPr>
              <a:t>ыцарь  слова – </a:t>
            </a:r>
            <a:r>
              <a:rPr lang="ru-RU" sz="4000" i="1" dirty="0" smtClean="0">
                <a:solidFill>
                  <a:srgbClr val="FFFF00"/>
                </a:solidFill>
                <a:latin typeface="Monotype Corsiva" pitchFamily="66" charset="0"/>
                <a:cs typeface="Times New Roman" pitchFamily="18" charset="0"/>
              </a:rPr>
              <a:t>С</a:t>
            </a:r>
            <a:r>
              <a:rPr lang="ru-RU" sz="4000" b="1" i="1" dirty="0" smtClean="0">
                <a:solidFill>
                  <a:srgbClr val="FFFF00"/>
                </a:solidFill>
                <a:latin typeface="Monotype Corsiva" pitchFamily="66" charset="0"/>
                <a:cs typeface="Times New Roman" pitchFamily="18" charset="0"/>
              </a:rPr>
              <a:t>ергей </a:t>
            </a:r>
            <a:r>
              <a:rPr lang="ru-RU" sz="4000" i="1" dirty="0" smtClean="0">
                <a:solidFill>
                  <a:srgbClr val="FFFF00"/>
                </a:solidFill>
                <a:latin typeface="Monotype Corsiva" pitchFamily="66" charset="0"/>
                <a:cs typeface="Times New Roman" pitchFamily="18" charset="0"/>
              </a:rPr>
              <a:t>И</a:t>
            </a:r>
            <a:r>
              <a:rPr lang="ru-RU" sz="4000" b="1" i="1" dirty="0" smtClean="0">
                <a:solidFill>
                  <a:srgbClr val="FFFF00"/>
                </a:solidFill>
                <a:latin typeface="Monotype Corsiva" pitchFamily="66" charset="0"/>
                <a:cs typeface="Times New Roman" pitchFamily="18" charset="0"/>
              </a:rPr>
              <a:t>ванович Ожегов.</a:t>
            </a:r>
            <a:br>
              <a:rPr lang="ru-RU" sz="4000" b="1" i="1" dirty="0" smtClean="0">
                <a:solidFill>
                  <a:srgbClr val="FFFF0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6000" b="1" i="1" dirty="0" smtClean="0">
                <a:solidFill>
                  <a:srgbClr val="FFFF00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6000" b="1" i="1" dirty="0" smtClean="0">
                <a:solidFill>
                  <a:srgbClr val="FFFF00"/>
                </a:solidFill>
                <a:latin typeface="Monotype Corsiva" pitchFamily="66" charset="0"/>
                <a:cs typeface="Times New Roman" pitchFamily="18" charset="0"/>
              </a:rPr>
            </a:br>
            <a:endParaRPr lang="ru-RU" sz="6000" b="1" i="1" dirty="0">
              <a:solidFill>
                <a:srgbClr val="FFFF0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46" y="5929330"/>
            <a:ext cx="6705600" cy="92867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Материалы подготовлены Булатовой Т.В.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Тверь  2015 г.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7" name="Picture 1" descr="D:\Users\Таня\Desktop\Ожеговский диктант 2015\Для Акции 22.09.2015\ogego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785794"/>
            <a:ext cx="3786214" cy="42304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 был авторитетнейшим пособием для всех, кому дорог и кому настоятельно нужен русский язык.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«Посмотрите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Ожегова», «Справьтесь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Ожегове», «Откройте Ожегова»,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говорили и советовали люди друг другу в тех случаях, когда надо было получить какую-либо языковую справку, решить возникший острый спор, рассеять сомнения или, напротив, утвердиться в правильности своих языковых представлений.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Незабываем сам облик этого обаятельного человека, интереснейшего собеседника, остроумного рассказчика, внимательного и заинтересованного слушателя, острого и умелого полемиста.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никогда не отрывался от жизни, от "злобы дня", всегда был в гуще событий (в том числе и общественно-политических, международных), остро ощущал актуальные потребности современной филологической науки, направленные на непосредственное служение обществу, прививал это чувство ученикам и единомышленникам.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Интеллигентная мягкость, которая при необходимости сочеталась с принципиальной твердостью (особенно в вопросах науки), составляла душевную основу С. И. и находила выражение в манерах поведения, в стремительной и легкой походке. Юношеский азарт и увлеченность работой, притягательную силу "электрического" взгляд глубоких карих глаз он пронес через всю жизнь.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Душевное благородство С. И. получил "в наследство" от своих предков.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Oжеговы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фамилия уральская, мастеровая. Происходит она от слова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oжег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так называли в старину деревянную кочергу, которую окунали в расплавленный металл, чтобы определить степень его готовности.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прозвищу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Oжег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(о долговязом, высоком и худом человеке) и возникла фамилия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Oжегов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 известном "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Ономастиконе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 акад. С. Б. Веселовского приводятся сведения о том, что некто Ожегов Иван был дворовым царя Ивана (1573 г.).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Дед С. И., уральский мастеровой Иван Григорьевич Ожегов, с 13-ти лет и до конца жизни (умер в возрасте 73 лет в 1904 году в Екатеринбурге) проработал в Уральской золотосплавочной и химической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лаборатории.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был талантливым самоучкой, начинал в качестве "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пробирерного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ученика", а затем стал помощником лаборанта.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вырастил 14 сыновей и дочерей, причем все они получили высшее образование.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Родился С. И. в фабричном поселке Каменное (ныне город Кувшинов) быв.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Тверской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губернии.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отец Иван Иванович Ожегов работал там инженером на бумажной фабрике Кувшиновых.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 временам Каменская фабрика имела первоклассное оборудование.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одном из ее цехов еще в начале 1990-х годов работала бумагоделательная машина, смонтированная Иваном Ивановичем Ожеговым в конце XIX века.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Мать С. И. - Александра Федоровна (в девичестве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Дегожская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- приходилась внучатой племянницей протоиерею Герасиму Петровичу Павскому (1787-1863), известному филологу и педагогу, профессору Петербургского университета, автору фундаментального труда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«Филологические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наблюдения над составом русского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языка».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Александра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Федоровна работала в пос. Каменное акушеркой в фабричной больнице.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родила трех сыновей - Сергея, Бориса (ставшего архитектором и погибшего в блокадном Ленинграде) и Евгения (инженера-путейца, умершего еще до войны).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Весной 1909 года Ожеговы переезжают в Петербург, где Иван Иванович начал работать в Экспедиции заготовления государственных бумаг (ныне фабрика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Гознак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Сергей  Иванович начинает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учиться в 5-й гимназии, которая располагалась на пересечении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Екатерингофского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Английского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проспектов.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Сохранились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книги, которыми награждали С.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И.Ожегова  «за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примерное поведение и отличные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успехи».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старших классах он полюбил шахматы и футбол, состоял в так называемом Сокольском спортивном обществе.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Летом 1918 года С. И. окончил гимназию и поступил на факультет языкознания материальной культуры Петроградского университета, прослушал первые лекции. Однако в конце 1918 года он оставляет университет и уезжает в город Опочку к родным матери.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он, будучи по молодости лет членом партии эсеров (как многие гимназисты и студенты), участвует в установлении советской власти.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latin typeface="Monotype Corsiva" pitchFamily="66" charset="0"/>
              </a:rPr>
              <a:t>115-летию со дня рождения великого русского языковеда, лексикографа.</a:t>
            </a:r>
            <a:endParaRPr lang="ru-RU" sz="54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428604"/>
            <a:ext cx="8358246" cy="5929354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Затем он порывает с эсерами и 5 декабря 1918 года зачисляется вольноопределяющимся в Красную Армию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боях под Нарвой, Псковом и Ригой, на Карельском перешейке, затем на Украине,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врангелевском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фронте.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1922 года он служил на руководящих должностях в штабе Харьковского военного округа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Екатеринославе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ныне Днепропетровск).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окончания военных действий ему предложили путевку в военную академию, но он отказался, был демобилизован и вернулся на филологический факультет Петроградского университета.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143248"/>
            <a:ext cx="8194576" cy="275749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1926 году он завершает обучение и по представлению своих учителей В. В. Виноградова, Л. В. Щербы и Б. М. Ляпунова был рекомендован в аспирантуру Института истории литератур и языков Запада и Востока при ЛГУ.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4929222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Начавшаяся война и другие обстоятельства ломают все намеченные планы, далеко отодвигают сроки завершения работы.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Один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 другим уходят из жизни члены редакции Малого словаря: Д. Н. Ушаков (1942 г., Ташкент), Н. Л. Мещеряков (1942 г Казань), Г. О. Винокур (1947 г., Москва).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лишь через 4 года после окончания войны в самом начале 1949 года, выходит в свет 1-е издание однотомного "Словаря русского языка", составленного С. И. Ожеговым (при участии Г. О. Винокура и В. А. Петросяна), под общей редакцией акад. С. П. Обнорского. Словарь Ожегова начинает свою замечательную жизнь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5500726" cy="6143668"/>
          </a:xfrm>
        </p:spPr>
        <p:txBody>
          <a:bodyPr>
            <a:normAutofit/>
          </a:bodyPr>
          <a:lstStyle/>
          <a:p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Ожеговский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словарь выдержал 6 прижизненных изданий и неоднократно переиздавался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зарубежных странах. Популярность его начала быстро расти сразу же после выхода в свет.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1952 году вышло репринтное издание в Китае, вскоре последовало издание в Японии.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стал настольной книгой многих тысяч людей во всех уголках земного шара, изучающих русский язык.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пределами России нет, в сущности, ни одного специалиста-русиста, не знакомого </a:t>
            </a:r>
            <a:r>
              <a:rPr lang="ru-RU" sz="2400" b="1" dirty="0" smtClean="0">
                <a:latin typeface="Monotype Corsiva" pitchFamily="66" charset="0"/>
              </a:rPr>
              <a:t>с именем С. И. Ожегова и с его словарем. </a:t>
            </a:r>
            <a:endParaRPr lang="ru-RU" sz="2400" b="1" dirty="0">
              <a:latin typeface="Monotype Corsiva" pitchFamily="66" charset="0"/>
            </a:endParaRPr>
          </a:p>
        </p:txBody>
      </p:sp>
      <p:pic>
        <p:nvPicPr>
          <p:cNvPr id="34818" name="Picture 2" descr="http://img1.liveinternet.ru/images/attach/c/0/119/139/119139681_15194_2006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7" y="0"/>
            <a:ext cx="3190402" cy="39290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Последней данью признательности ему стал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«Новый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русско-китайский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словарь»,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вышедший в Пекине в 1992 году. Его автор Ли Ша (русская по происхождению) сделала необычную книгу: она скрупулезно, слово в слово перевела на китайский язык весь "Словарь русского языка" С. И. Ожегова.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429684" cy="6286544"/>
          </a:xfrm>
        </p:spPr>
        <p:txBody>
          <a:bodyPr/>
          <a:lstStyle/>
          <a:p>
            <a:r>
              <a:rPr lang="ru-RU" dirty="0" smtClean="0"/>
              <a:t>Ссылки:</a:t>
            </a:r>
          </a:p>
          <a:p>
            <a:r>
              <a:rPr lang="en-US" sz="2000" dirty="0" smtClean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kuv6inovo.narod.ru/Ogegov.html</a:t>
            </a:r>
            <a:endParaRPr lang="ru-RU" sz="2000" dirty="0" smtClean="0"/>
          </a:p>
          <a:p>
            <a:endParaRPr lang="ru-RU" dirty="0" smtClean="0"/>
          </a:p>
          <a:p>
            <a:r>
              <a:rPr lang="en-US" sz="2400" dirty="0" smtClean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bibliopskov.ru/ozegov.htm</a:t>
            </a:r>
            <a:endParaRPr lang="ru-RU" sz="2400" dirty="0" smtClean="0"/>
          </a:p>
          <a:p>
            <a:r>
              <a:rPr lang="ru-RU" sz="2400" dirty="0" smtClean="0">
                <a:hlinkClick r:id="rId4"/>
              </a:rPr>
              <a:t>http://www.ruslang.ru</a:t>
            </a:r>
            <a:r>
              <a:rPr lang="ru-RU" sz="2400" dirty="0" smtClean="0">
                <a:hlinkClick r:id="rId4"/>
              </a:rPr>
              <a:t>/</a:t>
            </a:r>
            <a:endParaRPr lang="ru-RU" sz="2400" dirty="0" smtClean="0"/>
          </a:p>
          <a:p>
            <a:r>
              <a:rPr lang="en-US" sz="1800" dirty="0" smtClean="0">
                <a:hlinkClick r:id="rId5"/>
              </a:rPr>
              <a:t>http://</a:t>
            </a:r>
            <a:r>
              <a:rPr lang="en-US" sz="1800" dirty="0" smtClean="0">
                <a:hlinkClick r:id="rId5"/>
              </a:rPr>
              <a:t>www.examen.ru/add/School-Subjects/Languages/Russian/7419/7424</a:t>
            </a:r>
            <a:endParaRPr lang="ru-RU" sz="1800" dirty="0" smtClean="0"/>
          </a:p>
          <a:p>
            <a:r>
              <a:rPr lang="en-US" sz="1800" dirty="0" smtClean="0">
                <a:hlinkClick r:id="rId5"/>
              </a:rPr>
              <a:t>http://</a:t>
            </a:r>
            <a:r>
              <a:rPr lang="en-US" sz="1800" dirty="0" smtClean="0">
                <a:hlinkClick r:id="rId5"/>
              </a:rPr>
              <a:t>www.examen.ru/add/School-Subjects/Languages/Russian/7419/7424</a:t>
            </a:r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kuv6inovo.narod.ru/photo3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143504" cy="686203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143504" y="1571612"/>
            <a:ext cx="40004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Мемориальная доска на доме, где родился С.И.Ожегов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kuv6inovo.narod.ru/photo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5692827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857356" y="6072206"/>
            <a:ext cx="38901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/>
              <a:t>Вид дома Ожеговых в начале ХХ века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kuv6inovo.narod.ru/photo3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28652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500166" y="6286520"/>
            <a:ext cx="57864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Современный вид дома Ожеговых со стороны входа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kuv6inovo.narod.ru/photo4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21142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42910" y="6286520"/>
            <a:ext cx="72152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Современный вид дома Ожеговых со стороны двора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kuv6inovo.narod.ru/krasnogvardeiskay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15777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5720" y="6211669"/>
            <a:ext cx="85011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Живописная улица Красногвардейская со старинными деревянными домами рабочих фабрики ведет к </a:t>
            </a:r>
            <a:r>
              <a:rPr lang="ru-RU" i="1" dirty="0" err="1" smtClean="0"/>
              <a:t>домк</a:t>
            </a:r>
            <a:r>
              <a:rPr lang="ru-RU" i="1" dirty="0" smtClean="0"/>
              <a:t> Ожегова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kuv6inovo.narod.ru/photo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32224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786182" y="6286520"/>
            <a:ext cx="19175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/>
              <a:t>Январь 2009 года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500174"/>
            <a:ext cx="8153400" cy="44958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Сравнительно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недавно (лет 10 назад) Словарь Ожегова был настольной книгой "правильной русской речи" для всех слоев населения, для каждого образованного человека.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Практически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 имелся в каждом доме, в любой семье, к нему обращались инженеры и учителя, журналисты и писатели, актеры театров и кино, режиссеры, дикторы радио и телевидения, студенты, школьники и домохозяйки.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69</TotalTime>
  <Words>1179</Words>
  <PresentationFormat>Экран (4:3)</PresentationFormat>
  <Paragraphs>54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Модульная</vt:lpstr>
      <vt:lpstr>Рыцарь  слова – Сергей Иванович Ожегов.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рыцарь слова –  сергей иванович  ожегов  </dc:title>
  <dc:creator>Таня</dc:creator>
  <cp:lastModifiedBy>Таня</cp:lastModifiedBy>
  <cp:revision>11</cp:revision>
  <dcterms:created xsi:type="dcterms:W3CDTF">2015-09-20T15:13:22Z</dcterms:created>
  <dcterms:modified xsi:type="dcterms:W3CDTF">2015-09-20T16:33:26Z</dcterms:modified>
</cp:coreProperties>
</file>