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96" r:id="rId3"/>
    <p:sldId id="297" r:id="rId4"/>
    <p:sldId id="261" r:id="rId5"/>
    <p:sldId id="287" r:id="rId6"/>
    <p:sldId id="263" r:id="rId7"/>
    <p:sldId id="264" r:id="rId8"/>
    <p:sldId id="265" r:id="rId9"/>
    <p:sldId id="301" r:id="rId10"/>
    <p:sldId id="267" r:id="rId11"/>
    <p:sldId id="295" r:id="rId12"/>
    <p:sldId id="300" r:id="rId13"/>
    <p:sldId id="269" r:id="rId14"/>
    <p:sldId id="270" r:id="rId15"/>
    <p:sldId id="292" r:id="rId16"/>
    <p:sldId id="272" r:id="rId17"/>
    <p:sldId id="274" r:id="rId18"/>
    <p:sldId id="276" r:id="rId19"/>
    <p:sldId id="275" r:id="rId20"/>
    <p:sldId id="302" r:id="rId21"/>
    <p:sldId id="278" r:id="rId22"/>
    <p:sldId id="303" r:id="rId23"/>
    <p:sldId id="289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4D181E0-DF24-4C3D-A806-38D1EBF55BFC}">
          <p14:sldIdLst>
            <p14:sldId id="256"/>
            <p14:sldId id="296"/>
            <p14:sldId id="297"/>
            <p14:sldId id="261"/>
            <p14:sldId id="287"/>
            <p14:sldId id="263"/>
            <p14:sldId id="264"/>
            <p14:sldId id="265"/>
            <p14:sldId id="301"/>
            <p14:sldId id="267"/>
            <p14:sldId id="295"/>
            <p14:sldId id="300"/>
            <p14:sldId id="269"/>
            <p14:sldId id="270"/>
            <p14:sldId id="292"/>
            <p14:sldId id="272"/>
            <p14:sldId id="274"/>
            <p14:sldId id="276"/>
            <p14:sldId id="275"/>
            <p14:sldId id="302"/>
            <p14:sldId id="278"/>
            <p14:sldId id="303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704" autoAdjust="0"/>
  </p:normalViewPr>
  <p:slideViewPr>
    <p:cSldViewPr>
      <p:cViewPr>
        <p:scale>
          <a:sx n="84" d="100"/>
          <a:sy n="84" d="100"/>
        </p:scale>
        <p:origin x="-132" y="15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40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0B3C2-048C-43AC-9126-41A068648A26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C894C-E673-4157-BED5-9FACE6D76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67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894C-E673-4157-BED5-9FACE6D76E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8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894C-E673-4157-BED5-9FACE6D76E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23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894C-E673-4157-BED5-9FACE6D76E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59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CCABAE-1499-4814-BE7C-5FFE93A99FD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9DC050-8EC6-4972-B0A2-5222CF689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Segoe Print" pitchFamily="2" charset="0"/>
                <a:cs typeface="Courier New" pitchFamily="49" charset="0"/>
              </a:rPr>
              <a:t>Словарь по стилю денди в романе </a:t>
            </a:r>
            <a:r>
              <a:rPr lang="ru-RU" sz="2800" i="1" dirty="0" err="1">
                <a:latin typeface="Segoe Print" pitchFamily="2" charset="0"/>
                <a:cs typeface="Courier New" pitchFamily="49" charset="0"/>
              </a:rPr>
              <a:t>А.С.Пушкина</a:t>
            </a:r>
            <a:r>
              <a:rPr lang="ru-RU" sz="2800" i="1" dirty="0">
                <a:latin typeface="Segoe Print" pitchFamily="2" charset="0"/>
                <a:cs typeface="Courier New" pitchFamily="49" charset="0"/>
              </a:rPr>
              <a:t/>
            </a:r>
            <a:br>
              <a:rPr lang="ru-RU" sz="2800" i="1" dirty="0">
                <a:latin typeface="Segoe Print" pitchFamily="2" charset="0"/>
                <a:cs typeface="Courier New" pitchFamily="49" charset="0"/>
              </a:rPr>
            </a:br>
            <a:r>
              <a:rPr lang="ru-RU" sz="2800" i="1" dirty="0">
                <a:latin typeface="Segoe Print" pitchFamily="2" charset="0"/>
                <a:cs typeface="Courier New" pitchFamily="49" charset="0"/>
              </a:rPr>
              <a:t>«</a:t>
            </a:r>
            <a:r>
              <a:rPr lang="ru-RU" sz="2800" i="1" dirty="0" smtClean="0">
                <a:latin typeface="Segoe Print" pitchFamily="2" charset="0"/>
                <a:cs typeface="Courier New" pitchFamily="49" charset="0"/>
              </a:rPr>
              <a:t>Евгений Онегин» </a:t>
            </a:r>
            <a:endParaRPr lang="ru-RU" sz="2800" i="1" dirty="0">
              <a:latin typeface="Segoe Print" pitchFamily="2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3431023"/>
            <a:ext cx="3672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Проектно-исследовательская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3717" y="529791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- 2014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5" y="3780871"/>
            <a:ext cx="36721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Ученицы 9 класса Б Ширяевой Екатерины</a:t>
            </a:r>
          </a:p>
          <a:p>
            <a:r>
              <a:rPr lang="ru-RU" sz="1400" dirty="0" smtClean="0"/>
              <a:t>ГБОУ СОШ № 1234 (немецкое отделение)</a:t>
            </a:r>
          </a:p>
          <a:p>
            <a:r>
              <a:rPr lang="ru-RU" sz="1400" dirty="0" smtClean="0"/>
              <a:t>Руководитель проекта Харламова И.Н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97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068960"/>
            <a:ext cx="4176464" cy="246779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1900" dirty="0" smtClean="0">
                <a:latin typeface="Segoe Print" pitchFamily="2" charset="0"/>
              </a:rPr>
              <a:t>Боливар </a:t>
            </a:r>
            <a:r>
              <a:rPr lang="ru-RU" sz="1900" dirty="0">
                <a:latin typeface="Segoe Print" pitchFamily="2" charset="0"/>
              </a:rPr>
              <a:t>(франц. </a:t>
            </a:r>
            <a:r>
              <a:rPr lang="ru-RU" sz="1900" dirty="0" err="1">
                <a:latin typeface="Segoe Print" pitchFamily="2" charset="0"/>
              </a:rPr>
              <a:t>bolivar</a:t>
            </a:r>
            <a:r>
              <a:rPr lang="ru-RU" sz="1900" dirty="0">
                <a:latin typeface="Segoe Print" pitchFamily="2" charset="0"/>
              </a:rPr>
              <a:t>, от имени Симона Боливара), широкополая мужская шляпа, бывшая в моде в ряде стран в 20-х гг. </a:t>
            </a:r>
            <a:r>
              <a:rPr lang="en-US" sz="1900" dirty="0" smtClean="0">
                <a:latin typeface="Segoe Print" pitchFamily="2" charset="0"/>
              </a:rPr>
              <a:t>XIX</a:t>
            </a:r>
            <a:r>
              <a:rPr lang="ru-RU" sz="1900" dirty="0" smtClean="0">
                <a:latin typeface="Segoe Print" pitchFamily="2" charset="0"/>
              </a:rPr>
              <a:t> </a:t>
            </a:r>
            <a:r>
              <a:rPr lang="ru-RU" sz="1900" dirty="0">
                <a:latin typeface="Segoe Print" pitchFamily="2" charset="0"/>
              </a:rPr>
              <a:t>в</a:t>
            </a:r>
            <a:r>
              <a:rPr lang="ru-RU" sz="1900" dirty="0" smtClean="0">
                <a:latin typeface="Segoe Print" pitchFamily="2" charset="0"/>
              </a:rPr>
              <a:t>.</a:t>
            </a:r>
            <a:endParaRPr lang="en-US" sz="1900" dirty="0" smtClean="0">
              <a:latin typeface="Segoe Print" pitchFamily="2" charset="0"/>
            </a:endParaRPr>
          </a:p>
          <a:p>
            <a:pPr indent="0">
              <a:buNone/>
            </a:pPr>
            <a:r>
              <a:rPr lang="ru-RU" sz="1400" dirty="0">
                <a:latin typeface="Segoe Print" pitchFamily="2" charset="0"/>
              </a:rPr>
              <a:t>(Новый словарь русского языка. </a:t>
            </a:r>
            <a:r>
              <a:rPr lang="ru-RU" sz="1400" dirty="0" smtClean="0">
                <a:latin typeface="Segoe Print" pitchFamily="2" charset="0"/>
              </a:rPr>
              <a:t>Толково-словообразовательный</a:t>
            </a:r>
            <a:r>
              <a:rPr lang="ru-RU" sz="1400" dirty="0">
                <a:latin typeface="Segoe Print" pitchFamily="2" charset="0"/>
              </a:rPr>
              <a:t> </a:t>
            </a:r>
            <a:r>
              <a:rPr lang="ru-RU" sz="1400" dirty="0" smtClean="0">
                <a:latin typeface="Segoe Print" pitchFamily="2" charset="0"/>
              </a:rPr>
              <a:t> </a:t>
            </a:r>
            <a:r>
              <a:rPr lang="ru-RU" sz="1400" dirty="0">
                <a:latin typeface="Segoe Print" pitchFamily="2" charset="0"/>
              </a:rPr>
              <a:t>Т.Ф. Ефремовой) </a:t>
            </a:r>
          </a:p>
          <a:p>
            <a:pPr indent="0">
              <a:buNone/>
            </a:pPr>
            <a:endParaRPr lang="ru-RU" sz="1400" dirty="0">
              <a:latin typeface="Segoe Print" pitchFamily="2" charset="0"/>
            </a:endParaRPr>
          </a:p>
          <a:p>
            <a:pPr indent="0">
              <a:buNone/>
            </a:pPr>
            <a:endParaRPr lang="ru-RU" sz="14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124744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aramond" pitchFamily="18" charset="0"/>
              </a:rPr>
              <a:t>Покамест в утреннем уборе,</a:t>
            </a:r>
          </a:p>
          <a:p>
            <a:r>
              <a:rPr lang="ru-RU" i="1" dirty="0" smtClean="0">
                <a:latin typeface="Garamond" pitchFamily="18" charset="0"/>
              </a:rPr>
              <a:t>Надев широкий боливар,</a:t>
            </a:r>
          </a:p>
          <a:p>
            <a:r>
              <a:rPr lang="ru-RU" i="1" dirty="0" smtClean="0">
                <a:latin typeface="Garamond" pitchFamily="18" charset="0"/>
              </a:rPr>
              <a:t>Онегин едет на бульвар</a:t>
            </a:r>
          </a:p>
          <a:p>
            <a:r>
              <a:rPr lang="ru-RU" i="1" dirty="0" smtClean="0">
                <a:latin typeface="Garamond" pitchFamily="18" charset="0"/>
              </a:rPr>
              <a:t>И там гуляет на просторе,</a:t>
            </a:r>
          </a:p>
          <a:p>
            <a:r>
              <a:rPr lang="ru-RU" i="1" dirty="0" smtClean="0">
                <a:latin typeface="Garamond" pitchFamily="18" charset="0"/>
              </a:rPr>
              <a:t>Пока недремлющий брегет</a:t>
            </a:r>
          </a:p>
          <a:p>
            <a:r>
              <a:rPr lang="ru-RU" i="1" dirty="0" smtClean="0">
                <a:latin typeface="Garamond" pitchFamily="18" charset="0"/>
              </a:rPr>
              <a:t>Не прозвонит ему обед</a:t>
            </a:r>
            <a:endParaRPr lang="ru-RU" i="1" dirty="0">
              <a:latin typeface="Garamond" pitchFamily="18" charset="0"/>
            </a:endParaRPr>
          </a:p>
        </p:txBody>
      </p:sp>
      <p:pic>
        <p:nvPicPr>
          <p:cNvPr id="1026" name="Picture 2" descr="D:\Doc's for ALISA\SCANS\Катя\Онегин\Онегин\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9963"/>
            <a:ext cx="3036903" cy="395633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147467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Print" pitchFamily="2" charset="0"/>
              </a:rPr>
              <a:t>I. </a:t>
            </a:r>
            <a:r>
              <a:rPr lang="ru-RU" sz="2800" dirty="0" smtClean="0">
                <a:latin typeface="Segoe Print" pitchFamily="2" charset="0"/>
              </a:rPr>
              <a:t>Боливар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842825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Segoe Print" pitchFamily="2" charset="0"/>
              </a:rPr>
              <a:t>        </a:t>
            </a:r>
            <a:r>
              <a:rPr lang="ru-RU" sz="1050" dirty="0" smtClean="0">
                <a:latin typeface="Segoe Print" pitchFamily="2" charset="0"/>
              </a:rPr>
              <a:t>«Евгений Онегин» стих </a:t>
            </a:r>
            <a:r>
              <a:rPr lang="en-US" sz="1050" dirty="0" smtClean="0">
                <a:latin typeface="Segoe Print" pitchFamily="2" charset="0"/>
              </a:rPr>
              <a:t>XV</a:t>
            </a:r>
            <a:endParaRPr lang="ru-RU" sz="105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2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702" y="3413122"/>
            <a:ext cx="4653402" cy="2263232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r>
              <a:rPr lang="ru-RU" sz="4200" dirty="0" smtClean="0">
                <a:latin typeface="Segoe Print" pitchFamily="2" charset="0"/>
              </a:rPr>
              <a:t>Лорнет - разновидность очков: пара линз в оправе, зафиксированной на рукоятке.</a:t>
            </a:r>
            <a:endParaRPr lang="en-US" sz="4200" dirty="0" smtClean="0">
              <a:latin typeface="Segoe Print" pitchFamily="2" charset="0"/>
            </a:endParaRPr>
          </a:p>
          <a:p>
            <a:pPr indent="0">
              <a:lnSpc>
                <a:spcPct val="120000"/>
              </a:lnSpc>
              <a:buNone/>
            </a:pPr>
            <a:endParaRPr lang="ru-RU" sz="2500" dirty="0" smtClean="0">
              <a:latin typeface="Segoe Print" pitchFamily="2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ru-RU" sz="2900" dirty="0" smtClean="0">
                <a:latin typeface="Segoe Print" pitchFamily="2" charset="0"/>
              </a:rPr>
              <a:t>(Большой толковый словарь современного русского языка  Д.Н. Ушакова) </a:t>
            </a:r>
          </a:p>
          <a:p>
            <a:pPr indent="0">
              <a:buNone/>
            </a:pPr>
            <a:endParaRPr lang="en-US" sz="2100" dirty="0" smtClean="0">
              <a:latin typeface="Segoe Print" pitchFamily="2" charset="0"/>
            </a:endParaRPr>
          </a:p>
          <a:p>
            <a:pPr indent="0">
              <a:buNone/>
            </a:pPr>
            <a:endParaRPr lang="ru-RU" sz="1600" dirty="0">
              <a:latin typeface="Segoe Print" pitchFamily="2" charset="0"/>
            </a:endParaRPr>
          </a:p>
        </p:txBody>
      </p:sp>
      <p:pic>
        <p:nvPicPr>
          <p:cNvPr id="2050" name="Picture 2" descr="D:\Doc's for ALISA\SCANS\Катя\Онегин\Онегин\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54" y="2420888"/>
            <a:ext cx="2643937" cy="32003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18" y="1369175"/>
            <a:ext cx="381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Print" pitchFamily="2" charset="0"/>
              </a:rPr>
              <a:t>II. </a:t>
            </a:r>
            <a:r>
              <a:rPr lang="ru-RU" sz="3200" dirty="0" smtClean="0">
                <a:latin typeface="Segoe Print" pitchFamily="2" charset="0"/>
              </a:rPr>
              <a:t>Лорнет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182290"/>
            <a:ext cx="23042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Segoe Print" pitchFamily="2" charset="0"/>
              </a:rPr>
              <a:t>«Евгений Онегин» </a:t>
            </a:r>
            <a:r>
              <a:rPr lang="ru-RU" sz="1050" dirty="0">
                <a:latin typeface="Segoe Print" pitchFamily="2" charset="0"/>
              </a:rPr>
              <a:t>стих </a:t>
            </a:r>
            <a:r>
              <a:rPr lang="en-US" sz="1050" dirty="0" smtClean="0">
                <a:latin typeface="Segoe Print" pitchFamily="2" charset="0"/>
              </a:rPr>
              <a:t>XXI</a:t>
            </a:r>
            <a:endParaRPr lang="en-US" sz="1050" dirty="0"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118" y="1150965"/>
            <a:ext cx="2871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Всё хлопает. Онегин входит,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Идет меж кресел по ногам,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Двойной лорнет </a:t>
            </a:r>
            <a:r>
              <a:rPr lang="ru-RU" i="1" dirty="0" err="1">
                <a:solidFill>
                  <a:prstClr val="black"/>
                </a:solidFill>
                <a:latin typeface="Garamond" pitchFamily="18" charset="0"/>
              </a:rPr>
              <a:t>скосясь</a:t>
            </a:r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 наводит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На ложи незнакомых дам;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Все ярусы окинул взором,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Всё видел: лицами, убором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Garamond" pitchFamily="18" charset="0"/>
              </a:rPr>
              <a:t>Ужасно недоволен он…</a:t>
            </a:r>
          </a:p>
        </p:txBody>
      </p:sp>
    </p:spTree>
    <p:extLst>
      <p:ext uri="{BB962C8B-B14F-4D97-AF65-F5344CB8AC3E}">
        <p14:creationId xmlns="" xmlns:p14="http://schemas.microsoft.com/office/powerpoint/2010/main" val="32341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1505" y="1178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Garamond" pitchFamily="18" charset="0"/>
              </a:rPr>
              <a:t>Онегин </a:t>
            </a:r>
            <a:r>
              <a:rPr lang="ru-RU" i="1" dirty="0">
                <a:latin typeface="Garamond" pitchFamily="18" charset="0"/>
              </a:rPr>
              <a:t>едет на бульвар</a:t>
            </a:r>
          </a:p>
          <a:p>
            <a:r>
              <a:rPr lang="ru-RU" i="1" dirty="0">
                <a:latin typeface="Garamond" pitchFamily="18" charset="0"/>
              </a:rPr>
              <a:t>И там гуляет на просторе,</a:t>
            </a:r>
          </a:p>
          <a:p>
            <a:r>
              <a:rPr lang="ru-RU" i="1" dirty="0">
                <a:latin typeface="Garamond" pitchFamily="18" charset="0"/>
              </a:rPr>
              <a:t>Пока недремлющий брегет</a:t>
            </a:r>
          </a:p>
          <a:p>
            <a:r>
              <a:rPr lang="ru-RU" i="1" dirty="0">
                <a:latin typeface="Garamond" pitchFamily="18" charset="0"/>
              </a:rPr>
              <a:t>Не прозвонит ему обед</a:t>
            </a:r>
            <a:r>
              <a:rPr lang="ru-RU" i="1" dirty="0" smtClean="0">
                <a:latin typeface="Garamond" pitchFamily="18" charset="0"/>
              </a:rPr>
              <a:t>.</a:t>
            </a:r>
            <a:endParaRPr lang="ru-RU" i="1" dirty="0">
              <a:latin typeface="Garamond" pitchFamily="18" charset="0"/>
            </a:endParaRPr>
          </a:p>
        </p:txBody>
      </p:sp>
      <p:pic>
        <p:nvPicPr>
          <p:cNvPr id="2052" name="Picture 4" descr="D:\Doc's for ALISA\SCANS\Катя\Онегин\Час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331623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354219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Print" pitchFamily="2" charset="0"/>
              </a:rPr>
              <a:t>Брегет –  старинные карманные часы с боем, отличавшиеся большой точностью и показывающие числа месяца.</a:t>
            </a:r>
          </a:p>
          <a:p>
            <a:r>
              <a:rPr lang="ru-RU" sz="1400" dirty="0" smtClean="0">
                <a:latin typeface="Segoe Print" pitchFamily="2" charset="0"/>
              </a:rPr>
              <a:t>(Большой толковый словарь современного русского языка Д.Н. Ушакова).</a:t>
            </a:r>
            <a:endParaRPr lang="ru-RU" sz="1400" dirty="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1265" y="14847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Print" pitchFamily="2" charset="0"/>
              </a:rPr>
              <a:t>III. </a:t>
            </a:r>
            <a:r>
              <a:rPr lang="ru-RU" sz="2800" dirty="0" smtClean="0">
                <a:latin typeface="Segoe Print" pitchFamily="2" charset="0"/>
              </a:rPr>
              <a:t>Брегет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413748"/>
            <a:ext cx="2143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Segoe Print" pitchFamily="2" charset="0"/>
              </a:rPr>
              <a:t>«Евгений Онегин» стих </a:t>
            </a:r>
            <a:r>
              <a:rPr lang="en-US" sz="1050" dirty="0" smtClean="0">
                <a:latin typeface="Segoe Print" pitchFamily="2" charset="0"/>
              </a:rPr>
              <a:t>XV</a:t>
            </a:r>
            <a:endParaRPr lang="en-US" sz="105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53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3707899"/>
            <a:ext cx="4824536" cy="2097365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000" dirty="0" smtClean="0">
                <a:latin typeface="Segoe Print" pitchFamily="2" charset="0"/>
              </a:rPr>
              <a:t>ПАНТАЛОНЫ  </a:t>
            </a:r>
            <a:r>
              <a:rPr lang="ru-RU" sz="2000" dirty="0">
                <a:latin typeface="Segoe Print" pitchFamily="2" charset="0"/>
              </a:rPr>
              <a:t>итал</a:t>
            </a:r>
            <a:r>
              <a:rPr lang="ru-RU" sz="2000" dirty="0" smtClean="0">
                <a:latin typeface="Segoe Print" pitchFamily="2" charset="0"/>
              </a:rPr>
              <a:t>. - </a:t>
            </a:r>
            <a:r>
              <a:rPr lang="ru-RU" sz="2000" dirty="0">
                <a:latin typeface="Segoe Print" pitchFamily="2" charset="0"/>
              </a:rPr>
              <a:t>штаны, брюки, исподники; панталоны </a:t>
            </a:r>
            <a:r>
              <a:rPr lang="ru-RU" sz="2000" dirty="0" smtClean="0">
                <a:latin typeface="Segoe Print" pitchFamily="2" charset="0"/>
              </a:rPr>
              <a:t>неширокие, </a:t>
            </a:r>
            <a:r>
              <a:rPr lang="ru-RU" sz="2000" dirty="0">
                <a:latin typeface="Segoe Print" pitchFamily="2" charset="0"/>
              </a:rPr>
              <a:t>теснее брюк. </a:t>
            </a:r>
            <a:endParaRPr lang="ru-RU" sz="2000" dirty="0" smtClean="0">
              <a:latin typeface="Segoe Print" pitchFamily="2" charset="0"/>
            </a:endParaRPr>
          </a:p>
          <a:p>
            <a:pPr indent="0">
              <a:buNone/>
            </a:pPr>
            <a:r>
              <a:rPr lang="en-US" sz="1400" dirty="0" smtClean="0">
                <a:latin typeface="Segoe Print" pitchFamily="2" charset="0"/>
              </a:rPr>
              <a:t>(</a:t>
            </a:r>
            <a:r>
              <a:rPr lang="ru-RU" sz="1400" dirty="0" smtClean="0">
                <a:latin typeface="Segoe Print" pitchFamily="2" charset="0"/>
              </a:rPr>
              <a:t>Толковый </a:t>
            </a:r>
            <a:r>
              <a:rPr lang="ru-RU" sz="1400" dirty="0">
                <a:latin typeface="Segoe Print" pitchFamily="2" charset="0"/>
              </a:rPr>
              <a:t>словообразовательный словарь живого великорусского </a:t>
            </a:r>
            <a:r>
              <a:rPr lang="ru-RU" sz="1400" dirty="0" smtClean="0">
                <a:latin typeface="Segoe Print" pitchFamily="2" charset="0"/>
              </a:rPr>
              <a:t>языка</a:t>
            </a:r>
            <a:r>
              <a:rPr lang="en-US" sz="1400" dirty="0" smtClean="0">
                <a:latin typeface="Segoe Print" pitchFamily="2" charset="0"/>
              </a:rPr>
              <a:t> </a:t>
            </a:r>
            <a:r>
              <a:rPr lang="ru-RU" sz="1400" dirty="0" err="1" smtClean="0">
                <a:latin typeface="Segoe Print" pitchFamily="2" charset="0"/>
              </a:rPr>
              <a:t>В.И.Даля</a:t>
            </a:r>
            <a:r>
              <a:rPr lang="ru-RU" sz="1400" dirty="0" smtClean="0">
                <a:latin typeface="Segoe Print" pitchFamily="2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168743"/>
            <a:ext cx="3798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aramond" pitchFamily="18" charset="0"/>
              </a:rPr>
              <a:t>В последнем вкусе туалетом</a:t>
            </a:r>
          </a:p>
          <a:p>
            <a:r>
              <a:rPr lang="ru-RU" i="1" dirty="0" smtClean="0">
                <a:latin typeface="Garamond" pitchFamily="18" charset="0"/>
              </a:rPr>
              <a:t>Заняв ваш любопытный взгляд,</a:t>
            </a:r>
          </a:p>
          <a:p>
            <a:r>
              <a:rPr lang="ru-RU" i="1" dirty="0" smtClean="0">
                <a:latin typeface="Garamond" pitchFamily="18" charset="0"/>
              </a:rPr>
              <a:t>Я мог бы пред ученым светом</a:t>
            </a:r>
          </a:p>
          <a:p>
            <a:r>
              <a:rPr lang="ru-RU" i="1" dirty="0" smtClean="0">
                <a:latin typeface="Garamond" pitchFamily="18" charset="0"/>
              </a:rPr>
              <a:t>Здесь описать его наряд;</a:t>
            </a:r>
          </a:p>
          <a:p>
            <a:r>
              <a:rPr lang="ru-RU" i="1" dirty="0" smtClean="0">
                <a:latin typeface="Garamond" pitchFamily="18" charset="0"/>
              </a:rPr>
              <a:t>Конечно б это было смело,</a:t>
            </a:r>
          </a:p>
          <a:p>
            <a:r>
              <a:rPr lang="ru-RU" i="1" dirty="0" smtClean="0">
                <a:latin typeface="Garamond" pitchFamily="18" charset="0"/>
              </a:rPr>
              <a:t>Описывать мое же дело:</a:t>
            </a:r>
          </a:p>
          <a:p>
            <a:r>
              <a:rPr lang="ru-RU" i="1" dirty="0" smtClean="0">
                <a:latin typeface="Garamond" pitchFamily="18" charset="0"/>
              </a:rPr>
              <a:t>Но  панталоны, фрак, жилет,</a:t>
            </a:r>
          </a:p>
          <a:p>
            <a:r>
              <a:rPr lang="ru-RU" i="1" dirty="0" smtClean="0">
                <a:latin typeface="Garamond" pitchFamily="18" charset="0"/>
              </a:rPr>
              <a:t>Всех этих  слов на русском нет…</a:t>
            </a:r>
            <a:endParaRPr lang="ru-RU" i="1" dirty="0">
              <a:latin typeface="Garamond" pitchFamily="18" charset="0"/>
            </a:endParaRPr>
          </a:p>
        </p:txBody>
      </p:sp>
      <p:pic>
        <p:nvPicPr>
          <p:cNvPr id="3074" name="Picture 2" descr="D:\Doc's for ALISA\SCANS\Катя\Онегин\Онегин\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3"/>
            <a:ext cx="1883101" cy="40669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7166" y="1168743"/>
            <a:ext cx="352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egoe Print" pitchFamily="2" charset="0"/>
              </a:rPr>
              <a:t>IV</a:t>
            </a:r>
            <a:r>
              <a:rPr lang="ru-RU" sz="2800" dirty="0">
                <a:latin typeface="Segoe Print" pitchFamily="2" charset="0"/>
              </a:rPr>
              <a:t>.</a:t>
            </a:r>
            <a:r>
              <a:rPr lang="en-US" sz="2800" dirty="0">
                <a:latin typeface="Segoe Print" pitchFamily="2" charset="0"/>
              </a:rPr>
              <a:t> </a:t>
            </a:r>
            <a:r>
              <a:rPr lang="ru-RU" sz="2800" dirty="0" smtClean="0">
                <a:latin typeface="Segoe Print" pitchFamily="2" charset="0"/>
              </a:rPr>
              <a:t> Панталоны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477067"/>
            <a:ext cx="22862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Segoe Print" pitchFamily="2" charset="0"/>
              </a:rPr>
              <a:t>«Евгений Онегин» </a:t>
            </a:r>
            <a:r>
              <a:rPr lang="ru-RU" sz="1050" dirty="0">
                <a:latin typeface="Segoe Print" pitchFamily="2" charset="0"/>
              </a:rPr>
              <a:t>стих </a:t>
            </a:r>
            <a:r>
              <a:rPr lang="en-US" sz="1050" dirty="0" smtClean="0">
                <a:latin typeface="Segoe Print" pitchFamily="2" charset="0"/>
              </a:rPr>
              <a:t>XXVI</a:t>
            </a:r>
            <a:endParaRPr lang="ru-RU" sz="105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0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2492896"/>
            <a:ext cx="5256584" cy="293616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latin typeface="Segoe Print" pitchFamily="2" charset="0"/>
              </a:rPr>
              <a:t>ФРАК </a:t>
            </a:r>
            <a:r>
              <a:rPr lang="ru-RU" sz="2000" dirty="0">
                <a:latin typeface="Segoe Print" pitchFamily="2" charset="0"/>
              </a:rPr>
              <a:t>м. франц. короткая мужская одежа, куртка с хвостами, полами. </a:t>
            </a:r>
          </a:p>
          <a:p>
            <a:pPr indent="0">
              <a:buNone/>
            </a:pPr>
            <a:r>
              <a:rPr lang="en-US" sz="1400" dirty="0" smtClean="0">
                <a:latin typeface="Segoe Print" pitchFamily="2" charset="0"/>
              </a:rPr>
              <a:t>(</a:t>
            </a:r>
            <a:r>
              <a:rPr lang="ru-RU" sz="1400" dirty="0" smtClean="0">
                <a:latin typeface="Segoe Print" pitchFamily="2" charset="0"/>
              </a:rPr>
              <a:t>Толковый </a:t>
            </a:r>
            <a:r>
              <a:rPr lang="ru-RU" sz="1400" dirty="0">
                <a:latin typeface="Segoe Print" pitchFamily="2" charset="0"/>
              </a:rPr>
              <a:t>словообразовательный словарь живого великорусского </a:t>
            </a:r>
            <a:r>
              <a:rPr lang="ru-RU" sz="1400" dirty="0" smtClean="0">
                <a:latin typeface="Segoe Print" pitchFamily="2" charset="0"/>
              </a:rPr>
              <a:t>языка </a:t>
            </a:r>
            <a:r>
              <a:rPr lang="ru-RU" sz="1400" dirty="0" err="1" smtClean="0">
                <a:latin typeface="Segoe Print" pitchFamily="2" charset="0"/>
              </a:rPr>
              <a:t>В.И.Даля</a:t>
            </a:r>
            <a:r>
              <a:rPr lang="en-US" sz="1400" dirty="0" smtClean="0">
                <a:latin typeface="Segoe Print" pitchFamily="2" charset="0"/>
              </a:rPr>
              <a:t>)</a:t>
            </a:r>
            <a:endParaRPr lang="ru-RU" sz="1400" dirty="0">
              <a:latin typeface="Segoe Print" pitchFamily="2" charset="0"/>
            </a:endParaRPr>
          </a:p>
        </p:txBody>
      </p:sp>
      <p:pic>
        <p:nvPicPr>
          <p:cNvPr id="4099" name="Picture 3" descr="D:\Doc's for ALISA\SCANS\Катя\Онегин\Картинка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439453" cy="361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55991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Segoe Print" pitchFamily="2" charset="0"/>
              </a:rPr>
              <a:t>V</a:t>
            </a:r>
            <a:r>
              <a:rPr lang="en-US" sz="2800" i="1" dirty="0">
                <a:latin typeface="Segoe Print" pitchFamily="2" charset="0"/>
              </a:rPr>
              <a:t>. </a:t>
            </a:r>
            <a:r>
              <a:rPr lang="ru-RU" sz="2800" dirty="0">
                <a:latin typeface="Segoe Print" pitchFamily="2" charset="0"/>
              </a:rPr>
              <a:t>Фрак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50912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Print" pitchFamily="2" charset="0"/>
              </a:rPr>
              <a:t>Название происходит от старофранцузского «</a:t>
            </a:r>
            <a:r>
              <a:rPr lang="ru-RU" sz="1600" dirty="0" err="1">
                <a:latin typeface="Segoe Print" pitchFamily="2" charset="0"/>
              </a:rPr>
              <a:t>фрок</a:t>
            </a:r>
            <a:r>
              <a:rPr lang="ru-RU" sz="1600" dirty="0">
                <a:latin typeface="Segoe Print" pitchFamily="2" charset="0"/>
              </a:rPr>
              <a:t>» - «ряса». </a:t>
            </a:r>
          </a:p>
        </p:txBody>
      </p:sp>
    </p:spTree>
    <p:extLst>
      <p:ext uri="{BB962C8B-B14F-4D97-AF65-F5344CB8AC3E}">
        <p14:creationId xmlns="" xmlns:p14="http://schemas.microsoft.com/office/powerpoint/2010/main" val="34079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4032448" cy="151216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ЖИЛЕ́Т  </a:t>
            </a:r>
            <a:r>
              <a:rPr lang="ru-RU" dirty="0">
                <a:latin typeface="Segoe Print" pitchFamily="2" charset="0"/>
              </a:rPr>
              <a:t>франц. </a:t>
            </a:r>
            <a:r>
              <a:rPr lang="ru-RU" dirty="0" err="1">
                <a:latin typeface="Segoe Print" pitchFamily="2" charset="0"/>
              </a:rPr>
              <a:t>жилетик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жилетец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жиле́тка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камзол, </a:t>
            </a:r>
            <a:r>
              <a:rPr lang="ru-RU" dirty="0" err="1">
                <a:latin typeface="Segoe Print" pitchFamily="2" charset="0"/>
              </a:rPr>
              <a:t>безрукавая</a:t>
            </a:r>
            <a:r>
              <a:rPr lang="ru-RU" dirty="0">
                <a:latin typeface="Segoe Print" pitchFamily="2" charset="0"/>
              </a:rPr>
              <a:t> короткая поддевка до поясницы. </a:t>
            </a:r>
            <a:endParaRPr lang="ru-RU" dirty="0" smtClean="0">
              <a:latin typeface="Segoe Print" pitchFamily="2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1400" dirty="0" smtClean="0">
                <a:latin typeface="Segoe Print" pitchFamily="2" charset="0"/>
              </a:rPr>
              <a:t>(Толковый </a:t>
            </a:r>
            <a:r>
              <a:rPr lang="ru-RU" sz="1400" dirty="0">
                <a:latin typeface="Segoe Print" pitchFamily="2" charset="0"/>
              </a:rPr>
              <a:t>словообразовательный словарь </a:t>
            </a:r>
            <a:r>
              <a:rPr lang="ru-RU" sz="1400" dirty="0" smtClean="0">
                <a:latin typeface="Segoe Print" pitchFamily="2" charset="0"/>
              </a:rPr>
              <a:t>живого </a:t>
            </a:r>
            <a:r>
              <a:rPr lang="ru-RU" sz="1400" dirty="0">
                <a:latin typeface="Segoe Print" pitchFamily="2" charset="0"/>
              </a:rPr>
              <a:t>великорусского </a:t>
            </a:r>
            <a:r>
              <a:rPr lang="ru-RU" sz="1400" dirty="0" smtClean="0">
                <a:latin typeface="Segoe Print" pitchFamily="2" charset="0"/>
              </a:rPr>
              <a:t>языка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400" dirty="0" err="1" smtClean="0">
                <a:latin typeface="Segoe Print" pitchFamily="2" charset="0"/>
              </a:rPr>
              <a:t>В.И.Даля</a:t>
            </a:r>
            <a:r>
              <a:rPr lang="ru-RU" sz="1400" dirty="0" smtClean="0">
                <a:latin typeface="Segoe Print" pitchFamily="2" charset="0"/>
              </a:rPr>
              <a:t>)</a:t>
            </a:r>
            <a:endParaRPr lang="ru-RU" sz="14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0579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aramond" pitchFamily="18" charset="0"/>
              </a:rPr>
              <a:t>Здесь кажут франты записные</a:t>
            </a:r>
          </a:p>
          <a:p>
            <a:r>
              <a:rPr lang="ru-RU" i="1" dirty="0" smtClean="0">
                <a:latin typeface="Garamond" pitchFamily="18" charset="0"/>
              </a:rPr>
              <a:t>Свое нахальство, свой жилет</a:t>
            </a:r>
          </a:p>
          <a:p>
            <a:r>
              <a:rPr lang="ru-RU" i="1" dirty="0" smtClean="0">
                <a:latin typeface="Garamond" pitchFamily="18" charset="0"/>
              </a:rPr>
              <a:t>И невнимательный лорнет.</a:t>
            </a:r>
            <a:endParaRPr lang="ru-RU" i="1" dirty="0">
              <a:latin typeface="Garamond" pitchFamily="18" charset="0"/>
            </a:endParaRPr>
          </a:p>
        </p:txBody>
      </p:sp>
      <p:pic>
        <p:nvPicPr>
          <p:cNvPr id="5122" name="Picture 2" descr="D:\Doc's for ALISA\SCANS\Катя\Онегин\Онегин\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5" y="2165619"/>
            <a:ext cx="2628800" cy="31281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150590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Segoe Print" pitchFamily="2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Segoe Print" pitchFamily="2" charset="0"/>
              </a:rPr>
              <a:t>I</a:t>
            </a:r>
            <a:r>
              <a:rPr lang="ru-RU" sz="2800" dirty="0">
                <a:solidFill>
                  <a:prstClr val="black"/>
                </a:solidFill>
                <a:latin typeface="Segoe Print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Жилет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504" y="2029128"/>
            <a:ext cx="2076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Segoe Print" pitchFamily="2" charset="0"/>
              </a:rPr>
              <a:t>«Евгений Онегин» </a:t>
            </a:r>
            <a:r>
              <a:rPr lang="ru-RU" sz="1050" dirty="0">
                <a:latin typeface="Segoe Print" pitchFamily="2" charset="0"/>
              </a:rPr>
              <a:t>стих </a:t>
            </a:r>
            <a:r>
              <a:rPr lang="en-US" sz="1050" dirty="0" smtClean="0">
                <a:latin typeface="Segoe Print" pitchFamily="2" charset="0"/>
              </a:rPr>
              <a:t>LI</a:t>
            </a:r>
            <a:endParaRPr lang="ru-RU" sz="105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3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852936"/>
            <a:ext cx="4334323" cy="331236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Плащ – верхняя широкая одежда без рукавов, надеваемая внакидку. Дождевой плащ (непромокаемый). Плащ с капюшоном.</a:t>
            </a:r>
          </a:p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 </a:t>
            </a:r>
            <a:r>
              <a:rPr lang="ru-RU" sz="1400" dirty="0" smtClean="0">
                <a:latin typeface="Segoe Print" pitchFamily="2" charset="0"/>
              </a:rPr>
              <a:t>(</a:t>
            </a:r>
            <a:r>
              <a:rPr lang="ru-RU" sz="1400" dirty="0">
                <a:latin typeface="Segoe Print" pitchFamily="2" charset="0"/>
              </a:rPr>
              <a:t>Большой толковый словарь современного русского языка </a:t>
            </a:r>
            <a:r>
              <a:rPr lang="ru-RU" sz="1400" dirty="0" smtClean="0">
                <a:latin typeface="Segoe Print" pitchFamily="2" charset="0"/>
              </a:rPr>
              <a:t> Д.Н</a:t>
            </a:r>
            <a:r>
              <a:rPr lang="ru-RU" sz="1400" dirty="0">
                <a:latin typeface="Segoe Print" pitchFamily="2" charset="0"/>
              </a:rPr>
              <a:t>. Ушакова</a:t>
            </a:r>
            <a:r>
              <a:rPr lang="ru-RU" sz="1400" dirty="0" smtClean="0">
                <a:latin typeface="Segoe Print" pitchFamily="2" charset="0"/>
              </a:rPr>
              <a:t>). </a:t>
            </a:r>
            <a:endParaRPr lang="ru-RU" sz="1400" dirty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9" y="980758"/>
            <a:ext cx="4966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aramond" pitchFamily="18" charset="0"/>
              </a:rPr>
              <a:t>Что </a:t>
            </a:r>
            <a:r>
              <a:rPr lang="ru-RU" i="1" dirty="0">
                <a:latin typeface="Garamond" pitchFamily="18" charset="0"/>
              </a:rPr>
              <a:t>ж он? Ужели подражанье,</a:t>
            </a:r>
          </a:p>
          <a:p>
            <a:r>
              <a:rPr lang="ru-RU" i="1" dirty="0">
                <a:latin typeface="Garamond" pitchFamily="18" charset="0"/>
              </a:rPr>
              <a:t>Ничтожный призрак, иль еще</a:t>
            </a:r>
          </a:p>
          <a:p>
            <a:r>
              <a:rPr lang="ru-RU" i="1" dirty="0">
                <a:latin typeface="Garamond" pitchFamily="18" charset="0"/>
              </a:rPr>
              <a:t>Москвич в </a:t>
            </a:r>
            <a:r>
              <a:rPr lang="ru-RU" i="1" dirty="0" err="1">
                <a:latin typeface="Garamond" pitchFamily="18" charset="0"/>
              </a:rPr>
              <a:t>Гарольдовом</a:t>
            </a:r>
            <a:r>
              <a:rPr lang="ru-RU" i="1" dirty="0">
                <a:latin typeface="Garamond" pitchFamily="18" charset="0"/>
              </a:rPr>
              <a:t> плаще,</a:t>
            </a:r>
          </a:p>
          <a:p>
            <a:r>
              <a:rPr lang="ru-RU" i="1" dirty="0">
                <a:latin typeface="Garamond" pitchFamily="18" charset="0"/>
              </a:rPr>
              <a:t>Чужих причуд истолкованье,</a:t>
            </a:r>
          </a:p>
          <a:p>
            <a:r>
              <a:rPr lang="ru-RU" i="1" dirty="0">
                <a:latin typeface="Garamond" pitchFamily="18" charset="0"/>
              </a:rPr>
              <a:t>Слов модных полный лексикон?..</a:t>
            </a:r>
          </a:p>
          <a:p>
            <a:r>
              <a:rPr lang="ru-RU" i="1" dirty="0">
                <a:latin typeface="Garamond" pitchFamily="18" charset="0"/>
              </a:rPr>
              <a:t>Уж не пародия ли он?</a:t>
            </a:r>
          </a:p>
        </p:txBody>
      </p:sp>
      <p:pic>
        <p:nvPicPr>
          <p:cNvPr id="6146" name="Picture 2" descr="D:\Doc's for ALISA\SCANS\Катя\Онегин\Онегин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1267"/>
            <a:ext cx="2592288" cy="34754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3" y="1334701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egoe Print" pitchFamily="2" charset="0"/>
              </a:rPr>
              <a:t>VII. </a:t>
            </a:r>
            <a:r>
              <a:rPr lang="ru-RU" sz="2800" dirty="0">
                <a:solidFill>
                  <a:prstClr val="black"/>
                </a:solidFill>
                <a:latin typeface="Segoe Print" pitchFamily="2" charset="0"/>
              </a:rPr>
              <a:t>ПЛАЩ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4056" y="2735084"/>
            <a:ext cx="22862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Segoe Print" pitchFamily="2" charset="0"/>
              </a:rPr>
              <a:t>«Евгений Онегин» </a:t>
            </a:r>
            <a:r>
              <a:rPr lang="ru-RU" sz="1050" dirty="0">
                <a:latin typeface="Segoe Print" pitchFamily="2" charset="0"/>
              </a:rPr>
              <a:t>стих </a:t>
            </a:r>
            <a:r>
              <a:rPr lang="en-US" sz="1050" dirty="0">
                <a:latin typeface="Segoe Print" pitchFamily="2" charset="0"/>
              </a:rPr>
              <a:t>XXIV</a:t>
            </a:r>
          </a:p>
        </p:txBody>
      </p:sp>
    </p:spTree>
    <p:extLst>
      <p:ext uri="{BB962C8B-B14F-4D97-AF65-F5344CB8AC3E}">
        <p14:creationId xmlns="" xmlns:p14="http://schemas.microsoft.com/office/powerpoint/2010/main" val="19360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08720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Поведенческие каноны обладателя       </a:t>
            </a:r>
          </a:p>
          <a:p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      костюма «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Dandy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»</a:t>
            </a:r>
            <a:endParaRPr lang="ru-RU" dirty="0"/>
          </a:p>
        </p:txBody>
      </p:sp>
      <p:pic>
        <p:nvPicPr>
          <p:cNvPr id="3074" name="Picture 2" descr="D:\Doc's for ALISA\SCANS\Катя\Онегин\Картинка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3024336" cy="451009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85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Segoe Print" pitchFamily="2" charset="0"/>
              </a:rPr>
              <a:t>       Нельзя </a:t>
            </a:r>
            <a:r>
              <a:rPr lang="ru-RU" dirty="0">
                <a:latin typeface="Segoe Print" pitchFamily="2" charset="0"/>
              </a:rPr>
              <a:t>привлекать к себе излишнее внимание, недаром главным принципом стиля «</a:t>
            </a:r>
            <a:r>
              <a:rPr lang="ru-RU" dirty="0" err="1">
                <a:latin typeface="Segoe Print" pitchFamily="2" charset="0"/>
              </a:rPr>
              <a:t>Dandy</a:t>
            </a:r>
            <a:r>
              <a:rPr lang="ru-RU" dirty="0">
                <a:latin typeface="Segoe Print" pitchFamily="2" charset="0"/>
              </a:rPr>
              <a:t>» является «заметная незаметность», костюм должен привлекать внимание </a:t>
            </a:r>
            <a:r>
              <a:rPr lang="ru-RU" dirty="0" smtClean="0">
                <a:latin typeface="Segoe Print" pitchFamily="2" charset="0"/>
              </a:rPr>
              <a:t>своей изысканностью, но не его носитель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429406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I</a:t>
            </a:r>
            <a:r>
              <a:rPr lang="ru-RU" sz="2800" dirty="0">
                <a:solidFill>
                  <a:prstClr val="black"/>
                </a:solidFill>
                <a:latin typeface="Segoe Print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Канон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090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      Человек </a:t>
            </a:r>
            <a:r>
              <a:rPr lang="ru-RU" dirty="0">
                <a:latin typeface="Segoe Print" pitchFamily="2" charset="0"/>
              </a:rPr>
              <a:t>должен полностью контролировать свои эмоции, любая несдержанность, грубость или просто хамство может сразу вычеркнуть его из списка благородных носителей стиля «</a:t>
            </a:r>
            <a:r>
              <a:rPr lang="ru-RU" dirty="0" err="1">
                <a:latin typeface="Segoe Print" pitchFamily="2" charset="0"/>
              </a:rPr>
              <a:t>Dandy</a:t>
            </a:r>
            <a:r>
              <a:rPr lang="ru-RU" dirty="0">
                <a:latin typeface="Segoe Print" pitchFamily="2" charset="0"/>
              </a:rPr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42563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Segoe Print" pitchFamily="2" charset="0"/>
              </a:rPr>
              <a:t>I</a:t>
            </a:r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Канон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960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6400800" cy="7620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Цель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 работы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655894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3428999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Garamond" pitchFamily="18" charset="0"/>
              </a:rPr>
              <a:t>Составить иллюстрированный словарь по стилю Денди</a:t>
            </a:r>
          </a:p>
        </p:txBody>
      </p:sp>
      <p:pic>
        <p:nvPicPr>
          <p:cNvPr id="3074" name="Picture 2" descr="D:\Doc's for ALISA\SCANS\Катя\Онегин\Картинка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2169"/>
            <a:ext cx="3054847" cy="444744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08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12687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Print" pitchFamily="2" charset="0"/>
              </a:rPr>
              <a:t>III. </a:t>
            </a:r>
            <a:r>
              <a:rPr lang="ru-RU" sz="2800" dirty="0" smtClean="0">
                <a:latin typeface="Segoe Print" pitchFamily="2" charset="0"/>
              </a:rPr>
              <a:t>Канон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1170" y="2636912"/>
            <a:ext cx="57731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Segoe Print" pitchFamily="2" charset="0"/>
              </a:rPr>
              <a:t>      Подразумевает </a:t>
            </a:r>
            <a:r>
              <a:rPr lang="ru-RU" dirty="0">
                <a:latin typeface="Segoe Print" pitchFamily="2" charset="0"/>
              </a:rPr>
              <a:t>определенный способ ухода за телом, предполагавший новый, более высокий уровень личной </a:t>
            </a:r>
            <a:r>
              <a:rPr lang="ru-RU" dirty="0" smtClean="0">
                <a:latin typeface="Segoe Print" pitchFamily="2" charset="0"/>
              </a:rPr>
              <a:t>гигиены.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29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>
                <a:latin typeface="Segoe Print" pitchFamily="2" charset="0"/>
              </a:rPr>
              <a:t>       Истинный </a:t>
            </a:r>
            <a:r>
              <a:rPr lang="ru-RU" dirty="0">
                <a:latin typeface="Segoe Print" pitchFamily="2" charset="0"/>
              </a:rPr>
              <a:t>«дендист» должен прекрасно  владеть чувством юмора, доходящим до </a:t>
            </a:r>
            <a:r>
              <a:rPr lang="ru-RU" dirty="0" smtClean="0">
                <a:latin typeface="Segoe Print" pitchFamily="2" charset="0"/>
              </a:rPr>
              <a:t>сарказма.  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246" y="1484784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egoe Print" pitchFamily="2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Segoe Print" pitchFamily="2" charset="0"/>
              </a:rPr>
              <a:t>V</a:t>
            </a:r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Segoe Print" pitchFamily="2" charset="0"/>
              </a:rPr>
              <a:t>Канон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81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6872"/>
            <a:ext cx="6552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Segoe Print" pitchFamily="2" charset="0"/>
              </a:rPr>
              <a:t>     Гласит</a:t>
            </a:r>
            <a:r>
              <a:rPr lang="ru-RU" dirty="0">
                <a:latin typeface="Segoe Print" pitchFamily="2" charset="0"/>
              </a:rPr>
              <a:t>, что истинный дендист никогда не сторонится светского общества, стараясь быть в центре событий. Отшельничество считалось глупым и неприемлемым вариантом для времяпрепровождения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6685" y="14847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Print" pitchFamily="2" charset="0"/>
              </a:rPr>
              <a:t>V. </a:t>
            </a:r>
            <a:r>
              <a:rPr lang="ru-RU" sz="2800" dirty="0" smtClean="0">
                <a:latin typeface="Segoe Print" pitchFamily="2" charset="0"/>
              </a:rPr>
              <a:t>Канон</a:t>
            </a:r>
            <a:endParaRPr lang="ru-RU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89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Источники и литература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7056784" cy="3600400"/>
          </a:xfrm>
        </p:spPr>
        <p:txBody>
          <a:bodyPr>
            <a:normAutofit fontScale="70000" lnSpcReduction="20000"/>
          </a:bodyPr>
          <a:lstStyle/>
          <a:p>
            <a:pPr marL="125730" indent="-400050">
              <a:buFont typeface="+mj-lt"/>
              <a:buAutoNum type="romanUcPeriod"/>
            </a:pPr>
            <a:r>
              <a:rPr lang="ru-RU" sz="2000" dirty="0">
                <a:latin typeface="Segoe Print" panose="02000600000000000000" pitchFamily="2" charset="0"/>
              </a:rPr>
              <a:t>Новый словарь русского языка. </a:t>
            </a:r>
            <a:r>
              <a:rPr lang="ru-RU" sz="2000" dirty="0" smtClean="0">
                <a:latin typeface="Segoe Print" panose="02000600000000000000" pitchFamily="2" charset="0"/>
              </a:rPr>
              <a:t>Толково-словообразовательный. Т.Ф</a:t>
            </a:r>
            <a:r>
              <a:rPr lang="ru-RU" sz="2000" dirty="0">
                <a:latin typeface="Segoe Print" panose="02000600000000000000" pitchFamily="2" charset="0"/>
              </a:rPr>
              <a:t>. </a:t>
            </a:r>
            <a:r>
              <a:rPr lang="ru-RU" sz="2000" dirty="0" smtClean="0">
                <a:latin typeface="Segoe Print" panose="02000600000000000000" pitchFamily="2" charset="0"/>
              </a:rPr>
              <a:t>Ефремовой - М</a:t>
            </a:r>
            <a:r>
              <a:rPr lang="ru-RU" sz="2000" dirty="0">
                <a:latin typeface="Segoe Print" panose="02000600000000000000" pitchFamily="2" charset="0"/>
              </a:rPr>
              <a:t>.: </a:t>
            </a:r>
            <a:r>
              <a:rPr lang="ru-RU" sz="2000" dirty="0" smtClean="0">
                <a:latin typeface="Segoe Print" panose="02000600000000000000" pitchFamily="2" charset="0"/>
              </a:rPr>
              <a:t>Издательство  «Русский язык», 2000 г.</a:t>
            </a:r>
          </a:p>
          <a:p>
            <a:pPr marL="125730" indent="-400050">
              <a:buFont typeface="+mj-lt"/>
              <a:buAutoNum type="romanUcPeriod"/>
            </a:pPr>
            <a:r>
              <a:rPr lang="ru-RU" sz="2000" dirty="0" smtClean="0">
                <a:latin typeface="Segoe Print" panose="02000600000000000000" pitchFamily="2" charset="0"/>
              </a:rPr>
              <a:t>В.И. Даль. Толковый словообразовательный словарь живого великорусского языка.  - М.: Издательство  «</a:t>
            </a:r>
            <a:r>
              <a:rPr lang="ru-RU" sz="2000" dirty="0" err="1" smtClean="0">
                <a:latin typeface="Segoe Print" panose="02000600000000000000" pitchFamily="2" charset="0"/>
              </a:rPr>
              <a:t>Эксмо</a:t>
            </a:r>
            <a:r>
              <a:rPr lang="ru-RU" sz="2000" dirty="0" smtClean="0">
                <a:latin typeface="Segoe Print" panose="02000600000000000000" pitchFamily="2" charset="0"/>
              </a:rPr>
              <a:t>», </a:t>
            </a:r>
            <a:r>
              <a:rPr lang="ru-RU" sz="2000" dirty="0">
                <a:latin typeface="Segoe Print" panose="02000600000000000000" pitchFamily="2" charset="0"/>
              </a:rPr>
              <a:t>2010 г</a:t>
            </a:r>
            <a:r>
              <a:rPr lang="ru-RU" sz="2000" dirty="0" smtClean="0">
                <a:latin typeface="Segoe Print" panose="02000600000000000000" pitchFamily="2" charset="0"/>
              </a:rPr>
              <a:t>.</a:t>
            </a:r>
          </a:p>
          <a:p>
            <a:pPr marL="125730" indent="-400050">
              <a:buFont typeface="+mj-lt"/>
              <a:buAutoNum type="romanUcPeriod"/>
            </a:pPr>
            <a:r>
              <a:rPr lang="ru-RU" sz="2000" dirty="0">
                <a:latin typeface="Segoe Print" panose="02000600000000000000" pitchFamily="2" charset="0"/>
              </a:rPr>
              <a:t>Д.Н. Ушаков. Большой толковый словарь современного русского языка</a:t>
            </a:r>
            <a:r>
              <a:rPr lang="ru-RU" sz="2000" dirty="0" smtClean="0">
                <a:latin typeface="Segoe Print" panose="02000600000000000000" pitchFamily="2" charset="0"/>
              </a:rPr>
              <a:t>. – М.: </a:t>
            </a:r>
            <a:r>
              <a:rPr lang="ru-RU" sz="2000" dirty="0">
                <a:latin typeface="Segoe Print" panose="02000600000000000000" pitchFamily="2" charset="0"/>
              </a:rPr>
              <a:t>Издательство  </a:t>
            </a:r>
            <a:r>
              <a:rPr lang="ru-RU" sz="2000" dirty="0" smtClean="0">
                <a:latin typeface="Segoe Print" panose="02000600000000000000" pitchFamily="2" charset="0"/>
              </a:rPr>
              <a:t>«Альта-</a:t>
            </a:r>
            <a:r>
              <a:rPr lang="ru-RU" sz="2000" dirty="0" err="1" smtClean="0">
                <a:latin typeface="Segoe Print" panose="02000600000000000000" pitchFamily="2" charset="0"/>
              </a:rPr>
              <a:t>Принт</a:t>
            </a:r>
            <a:r>
              <a:rPr lang="ru-RU" sz="2000" dirty="0" smtClean="0">
                <a:latin typeface="Segoe Print" panose="02000600000000000000" pitchFamily="2" charset="0"/>
              </a:rPr>
              <a:t>», </a:t>
            </a:r>
            <a:r>
              <a:rPr lang="ru-RU" sz="2000" dirty="0">
                <a:latin typeface="Segoe Print" panose="02000600000000000000" pitchFamily="2" charset="0"/>
              </a:rPr>
              <a:t>2005 г.</a:t>
            </a:r>
          </a:p>
          <a:p>
            <a:pPr marL="125730" indent="-400050">
              <a:buFont typeface="+mj-lt"/>
              <a:buAutoNum type="romanUcPeriod"/>
            </a:pPr>
            <a:r>
              <a:rPr lang="ru-RU" sz="2000" dirty="0" smtClean="0">
                <a:latin typeface="Segoe Print" panose="02000600000000000000" pitchFamily="2" charset="0"/>
              </a:rPr>
              <a:t>Жюль </a:t>
            </a:r>
            <a:r>
              <a:rPr lang="ru-RU" sz="2000" dirty="0" err="1" smtClean="0">
                <a:latin typeface="Segoe Print" panose="02000600000000000000" pitchFamily="2" charset="0"/>
              </a:rPr>
              <a:t>Барбе</a:t>
            </a:r>
            <a:r>
              <a:rPr lang="ru-RU" sz="2000" dirty="0" smtClean="0">
                <a:latin typeface="Segoe Print" panose="02000600000000000000" pitchFamily="2" charset="0"/>
              </a:rPr>
              <a:t> д</a:t>
            </a:r>
            <a:r>
              <a:rPr lang="en-US" sz="2000" dirty="0" smtClean="0">
                <a:latin typeface="Segoe Print" panose="02000600000000000000" pitchFamily="2" charset="0"/>
              </a:rPr>
              <a:t>`</a:t>
            </a:r>
            <a:r>
              <a:rPr lang="ru-RU" sz="2000" dirty="0" err="1" smtClean="0">
                <a:latin typeface="Segoe Print" panose="02000600000000000000" pitchFamily="2" charset="0"/>
              </a:rPr>
              <a:t>Оревильи</a:t>
            </a:r>
            <a:r>
              <a:rPr lang="ru-RU" sz="2000" dirty="0" smtClean="0">
                <a:latin typeface="Segoe Print" panose="02000600000000000000" pitchFamily="2" charset="0"/>
              </a:rPr>
              <a:t>. «О дендизме и Джордже </a:t>
            </a:r>
            <a:r>
              <a:rPr lang="ru-RU" sz="2000" dirty="0" err="1" smtClean="0">
                <a:latin typeface="Segoe Print" panose="02000600000000000000" pitchFamily="2" charset="0"/>
              </a:rPr>
              <a:t>Браммелле</a:t>
            </a:r>
            <a:r>
              <a:rPr lang="ru-RU" sz="2000" dirty="0" smtClean="0">
                <a:latin typeface="Segoe Print" panose="02000600000000000000" pitchFamily="2" charset="0"/>
              </a:rPr>
              <a:t>». - </a:t>
            </a:r>
            <a:r>
              <a:rPr lang="ru-RU" sz="2000" dirty="0" err="1" smtClean="0">
                <a:latin typeface="Segoe Print" panose="02000600000000000000" pitchFamily="2" charset="0"/>
              </a:rPr>
              <a:t>М.:Издательство</a:t>
            </a:r>
            <a:r>
              <a:rPr lang="ru-RU" sz="2000" dirty="0" smtClean="0">
                <a:latin typeface="Segoe Print" panose="02000600000000000000" pitchFamily="2" charset="0"/>
              </a:rPr>
              <a:t> «Независимая Газета», 2000 г.</a:t>
            </a:r>
          </a:p>
          <a:p>
            <a:pPr marL="125730" indent="-400050">
              <a:buFont typeface="+mj-lt"/>
              <a:buAutoNum type="romanUcPeriod"/>
            </a:pPr>
            <a:r>
              <a:rPr lang="ru-RU" sz="2000" dirty="0" smtClean="0">
                <a:latin typeface="Segoe Print" panose="02000600000000000000" pitchFamily="2" charset="0"/>
              </a:rPr>
              <a:t>А.С</a:t>
            </a:r>
            <a:r>
              <a:rPr lang="ru-RU" sz="2000" dirty="0">
                <a:latin typeface="Segoe Print" panose="02000600000000000000" pitchFamily="2" charset="0"/>
              </a:rPr>
              <a:t>. </a:t>
            </a:r>
            <a:r>
              <a:rPr lang="ru-RU" sz="2000" dirty="0" smtClean="0">
                <a:latin typeface="Segoe Print" panose="02000600000000000000" pitchFamily="2" charset="0"/>
              </a:rPr>
              <a:t>Пушкин. «Евгений Онегин». –М.: Издательство «Правда»,1969 г.</a:t>
            </a:r>
          </a:p>
          <a:p>
            <a:pPr marL="125730" indent="-400050">
              <a:buFont typeface="+mj-lt"/>
              <a:buAutoNum type="romanUcPeriod"/>
            </a:pP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2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64513"/>
            <a:ext cx="4608512" cy="3048001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Garamond" pitchFamily="18" charset="0"/>
              </a:rPr>
              <a:t>Выделить </a:t>
            </a:r>
            <a:r>
              <a:rPr lang="ru-RU" sz="2000" i="1" dirty="0" smtClean="0">
                <a:latin typeface="Garamond" pitchFamily="18" charset="0"/>
              </a:rPr>
              <a:t>слова</a:t>
            </a:r>
            <a:r>
              <a:rPr lang="ru-RU" sz="2000" i="1" dirty="0">
                <a:latin typeface="Garamond" pitchFamily="18" charset="0"/>
              </a:rPr>
              <a:t>, относящиеся к стилю денди.</a:t>
            </a:r>
          </a:p>
          <a:p>
            <a:r>
              <a:rPr lang="ru-RU" sz="2000" i="1" dirty="0">
                <a:latin typeface="Garamond" pitchFamily="18" charset="0"/>
              </a:rPr>
              <a:t> Выяснить, работая со словарями, </a:t>
            </a:r>
            <a:r>
              <a:rPr lang="ru-RU" sz="2000" i="1" dirty="0" smtClean="0">
                <a:latin typeface="Garamond" pitchFamily="18" charset="0"/>
              </a:rPr>
              <a:t>значения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ru-RU" sz="2000" i="1" dirty="0" smtClean="0">
                <a:latin typeface="Garamond" pitchFamily="18" charset="0"/>
              </a:rPr>
              <a:t>слов.</a:t>
            </a:r>
            <a:endParaRPr lang="ru-RU" sz="2000" i="1" dirty="0">
              <a:latin typeface="Garamond" pitchFamily="18" charset="0"/>
            </a:endParaRPr>
          </a:p>
          <a:p>
            <a:r>
              <a:rPr lang="ru-RU" sz="2000" i="1" dirty="0" smtClean="0">
                <a:latin typeface="Garamond" pitchFamily="18" charset="0"/>
              </a:rPr>
              <a:t>Составить </a:t>
            </a:r>
            <a:r>
              <a:rPr lang="ru-RU" sz="2000" i="1" dirty="0">
                <a:latin typeface="Garamond" pitchFamily="18" charset="0"/>
              </a:rPr>
              <a:t>словарь, разъясняющий  </a:t>
            </a:r>
            <a:r>
              <a:rPr lang="ru-RU" sz="2000" i="1" dirty="0" smtClean="0">
                <a:latin typeface="Garamond" pitchFamily="18" charset="0"/>
              </a:rPr>
              <a:t>значения </a:t>
            </a:r>
            <a:r>
              <a:rPr lang="ru-RU" sz="2000" i="1" dirty="0">
                <a:latin typeface="Garamond" pitchFamily="18" charset="0"/>
              </a:rPr>
              <a:t>слов и проиллюстрировать </a:t>
            </a:r>
            <a:r>
              <a:rPr lang="ru-RU" sz="2000" i="1" dirty="0" smtClean="0">
                <a:latin typeface="Garamond" pitchFamily="18" charset="0"/>
              </a:rPr>
              <a:t> его своими рисунками.</a:t>
            </a:r>
            <a:endParaRPr lang="ru-RU" sz="2000" i="1" dirty="0">
              <a:latin typeface="Garamond" pitchFamily="18" charset="0"/>
            </a:endParaRPr>
          </a:p>
          <a:p>
            <a:pPr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89743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Для того чтобы достигнуть данной цели, я поставила перед собой несколько задач: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Doc's for ALISA\SCANS\Катя\Онегин\Картинка 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697388" cy="39993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58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50800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Сущность Дендизма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103" y="4653136"/>
            <a:ext cx="6120680" cy="1008112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>
                <a:latin typeface="Segoe Print" pitchFamily="2" charset="0"/>
              </a:rPr>
              <a:t>Сущность дендизма в большинстве источников описывается как “исчезновение метеора”, “электрический заряд”, “игра опала”, рождающаяся “из сочетания оттенков спектра”.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2838" y="1484784"/>
            <a:ext cx="57606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/>
              <a:t> ﻿ </a:t>
            </a:r>
          </a:p>
          <a:p>
            <a:endParaRPr lang="ru-RU" dirty="0"/>
          </a:p>
          <a:p>
            <a:r>
              <a:rPr lang="ru-RU" sz="2400" i="1" dirty="0" smtClean="0">
                <a:latin typeface="Garamond" panose="02020404030301010803" pitchFamily="18" charset="0"/>
              </a:rPr>
              <a:t>ДЕНДИ́ЗМ -дэ</a:t>
            </a:r>
            <a:r>
              <a:rPr lang="ru-RU" sz="2400" i="1" dirty="0">
                <a:latin typeface="Garamond" panose="02020404030301010803" pitchFamily="18" charset="0"/>
              </a:rPr>
              <a:t>, дендизма, мн. нет, </a:t>
            </a:r>
            <a:r>
              <a:rPr lang="ru-RU" sz="2400" i="1" dirty="0" smtClean="0">
                <a:latin typeface="Garamond" panose="02020404030301010803" pitchFamily="18" charset="0"/>
              </a:rPr>
              <a:t>муж. - образ </a:t>
            </a:r>
            <a:r>
              <a:rPr lang="ru-RU" sz="2400" i="1" dirty="0">
                <a:latin typeface="Garamond" panose="02020404030301010803" pitchFamily="18" charset="0"/>
              </a:rPr>
              <a:t>жизни и поведения денди, стремление быть денди</a:t>
            </a:r>
            <a:r>
              <a:rPr lang="ru-RU" sz="2400" i="1" dirty="0" smtClean="0">
                <a:latin typeface="Garamond" panose="02020404030301010803" pitchFamily="18" charset="0"/>
              </a:rPr>
              <a:t>.</a:t>
            </a:r>
          </a:p>
          <a:p>
            <a:r>
              <a:rPr lang="ru-RU" i="1" dirty="0" smtClean="0">
                <a:latin typeface="Garamond" panose="02020404030301010803" pitchFamily="18" charset="0"/>
              </a:rPr>
              <a:t>(Большой </a:t>
            </a:r>
            <a:r>
              <a:rPr lang="ru-RU" i="1" dirty="0">
                <a:latin typeface="Garamond" panose="02020404030301010803" pitchFamily="18" charset="0"/>
              </a:rPr>
              <a:t>толковый словарь современного русского </a:t>
            </a:r>
            <a:r>
              <a:rPr lang="ru-RU" i="1" dirty="0" smtClean="0">
                <a:latin typeface="Garamond" panose="02020404030301010803" pitchFamily="18" charset="0"/>
              </a:rPr>
              <a:t>языка Д.Н</a:t>
            </a:r>
            <a:r>
              <a:rPr lang="ru-RU" i="1" dirty="0">
                <a:latin typeface="Garamond" panose="02020404030301010803" pitchFamily="18" charset="0"/>
              </a:rPr>
              <a:t>. </a:t>
            </a:r>
            <a:r>
              <a:rPr lang="ru-RU" i="1" dirty="0" smtClean="0">
                <a:latin typeface="Garamond" panose="02020404030301010803" pitchFamily="18" charset="0"/>
              </a:rPr>
              <a:t>Ушакова) </a:t>
            </a:r>
            <a:endParaRPr lang="ru-RU" i="1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6902" y="3284984"/>
            <a:ext cx="820891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/>
          </a:p>
          <a:p>
            <a:endParaRPr lang="ru-RU" sz="1050" dirty="0"/>
          </a:p>
          <a:p>
            <a:r>
              <a:rPr lang="ru-RU" sz="2400" i="1" dirty="0" smtClean="0">
                <a:latin typeface="Garamond" panose="02020404030301010803" pitchFamily="18" charset="0"/>
              </a:rPr>
              <a:t>ДЕНДИЗМ -м</a:t>
            </a:r>
            <a:r>
              <a:rPr lang="ru-RU" sz="2400" i="1" dirty="0">
                <a:latin typeface="Garamond" panose="02020404030301010803" pitchFamily="18" charset="0"/>
              </a:rPr>
              <a:t>. </a:t>
            </a:r>
            <a:r>
              <a:rPr lang="ru-RU" sz="2400" i="1" dirty="0" smtClean="0">
                <a:latin typeface="Garamond" panose="02020404030301010803" pitchFamily="18" charset="0"/>
              </a:rPr>
              <a:t>устар. Изысканность</a:t>
            </a:r>
            <a:r>
              <a:rPr lang="ru-RU" sz="2400" i="1" dirty="0">
                <a:latin typeface="Garamond" panose="02020404030301010803" pitchFamily="18" charset="0"/>
              </a:rPr>
              <a:t>, щегольство</a:t>
            </a:r>
            <a:r>
              <a:rPr lang="ru-RU" sz="2400" i="1" dirty="0" smtClean="0">
                <a:latin typeface="Garamond" panose="02020404030301010803" pitchFamily="18" charset="0"/>
              </a:rPr>
              <a:t>.</a:t>
            </a:r>
            <a:r>
              <a:rPr lang="ru-RU" sz="2400" i="1" dirty="0">
                <a:latin typeface="Garamond" panose="02020404030301010803" pitchFamily="18" charset="0"/>
              </a:rPr>
              <a:t> </a:t>
            </a:r>
            <a:endParaRPr lang="ru-RU" sz="2400" i="1" dirty="0" smtClean="0">
              <a:latin typeface="Garamond" panose="02020404030301010803" pitchFamily="18" charset="0"/>
            </a:endParaRPr>
          </a:p>
          <a:p>
            <a:r>
              <a:rPr lang="ru-RU" i="1" dirty="0" smtClean="0">
                <a:latin typeface="Garamond" panose="02020404030301010803" pitchFamily="18" charset="0"/>
              </a:rPr>
              <a:t>(Новый словарь русского языка. Толково-словообразовательный.</a:t>
            </a:r>
          </a:p>
          <a:p>
            <a:r>
              <a:rPr lang="ru-RU" i="1" dirty="0" smtClean="0">
                <a:latin typeface="Garamond" panose="02020404030301010803" pitchFamily="18" charset="0"/>
              </a:rPr>
              <a:t> Т.Ф. Ефремовой) </a:t>
            </a:r>
            <a:endParaRPr lang="ru-RU" i="1" dirty="0">
              <a:latin typeface="Garamond" panose="02020404030301010803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6576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6408712" cy="6858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Monotype Corsiva" panose="03010101010201010101" pitchFamily="66" charset="0"/>
              </a:rPr>
              <a:t>Принципы Дендизма</a:t>
            </a:r>
            <a:endParaRPr lang="ru-RU" sz="3200" i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348880"/>
            <a:ext cx="3707185" cy="3048001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Как и любой стиль, «Денди» имеет несколько принципов, которым необходимо следовать.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632660" cy="382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25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6296744" cy="47741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I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ru-RU" sz="2400" dirty="0" smtClean="0">
                <a:latin typeface="Segoe Print" pitchFamily="2" charset="0"/>
              </a:rPr>
              <a:t>принцип Дендизма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48880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     </a:t>
            </a:r>
            <a:r>
              <a:rPr lang="ru-RU" sz="2800" dirty="0" smtClean="0">
                <a:latin typeface="Segoe Print" pitchFamily="2" charset="0"/>
              </a:rPr>
              <a:t>«Заметная </a:t>
            </a:r>
            <a:r>
              <a:rPr lang="ru-RU" sz="2800" dirty="0">
                <a:latin typeface="Segoe Print" pitchFamily="2" charset="0"/>
              </a:rPr>
              <a:t>незаметность</a:t>
            </a:r>
            <a:r>
              <a:rPr lang="ru-RU" sz="2800" dirty="0" smtClean="0">
                <a:latin typeface="Segoe Print" pitchFamily="2" charset="0"/>
              </a:rPr>
              <a:t>» </a:t>
            </a:r>
          </a:p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Костюм </a:t>
            </a:r>
            <a:r>
              <a:rPr lang="ru-RU" dirty="0">
                <a:latin typeface="Segoe Print" pitchFamily="2" charset="0"/>
              </a:rPr>
              <a:t>не должен привлекать внимание к владельцу, но обязан соответствовать самым строгим требованиям. </a:t>
            </a:r>
          </a:p>
        </p:txBody>
      </p:sp>
    </p:spTree>
    <p:extLst>
      <p:ext uri="{BB962C8B-B14F-4D97-AF65-F5344CB8AC3E}">
        <p14:creationId xmlns="" xmlns:p14="http://schemas.microsoft.com/office/powerpoint/2010/main" val="4501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II </a:t>
            </a:r>
            <a:r>
              <a:rPr lang="ru-RU" sz="2200" dirty="0" smtClean="0">
                <a:latin typeface="Segoe Print" pitchFamily="2" charset="0"/>
              </a:rPr>
              <a:t>принцип Дендизма</a:t>
            </a:r>
            <a:endParaRPr lang="ru-RU" sz="2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492896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>
                <a:latin typeface="Segoe Print" pitchFamily="2" charset="0"/>
              </a:rPr>
              <a:t>          «Сила </a:t>
            </a:r>
            <a:r>
              <a:rPr lang="ru-RU" sz="2800" dirty="0">
                <a:latin typeface="Segoe Print" pitchFamily="2" charset="0"/>
              </a:rPr>
              <a:t>детали</a:t>
            </a:r>
            <a:r>
              <a:rPr lang="ru-RU" sz="2800" dirty="0" smtClean="0">
                <a:latin typeface="Segoe Print" pitchFamily="2" charset="0"/>
              </a:rPr>
              <a:t>» </a:t>
            </a:r>
          </a:p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На </a:t>
            </a:r>
            <a:r>
              <a:rPr lang="ru-RU" dirty="0">
                <a:latin typeface="Segoe Print" pitchFamily="2" charset="0"/>
              </a:rPr>
              <a:t>минималистском фоне костюма должна присутствовать хотя бы одна знаковая деталь. </a:t>
            </a:r>
          </a:p>
        </p:txBody>
      </p:sp>
    </p:spTree>
    <p:extLst>
      <p:ext uri="{BB962C8B-B14F-4D97-AF65-F5344CB8AC3E}">
        <p14:creationId xmlns="" xmlns:p14="http://schemas.microsoft.com/office/powerpoint/2010/main" val="18140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III </a:t>
            </a:r>
            <a:r>
              <a:rPr lang="ru-RU" sz="2400" dirty="0" smtClean="0">
                <a:latin typeface="Segoe Print" pitchFamily="2" charset="0"/>
              </a:rPr>
              <a:t>принцип Дендизма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492896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>
                <a:latin typeface="Segoe Print" pitchFamily="2" charset="0"/>
              </a:rPr>
              <a:t>  «Продуманная небрежность»</a:t>
            </a:r>
          </a:p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Денди должен уметь нарушать канон. </a:t>
            </a:r>
          </a:p>
        </p:txBody>
      </p:sp>
    </p:spTree>
    <p:extLst>
      <p:ext uri="{BB962C8B-B14F-4D97-AF65-F5344CB8AC3E}">
        <p14:creationId xmlns="" xmlns:p14="http://schemas.microsoft.com/office/powerpoint/2010/main" val="30371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6984776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dirty="0">
                <a:latin typeface="Segoe Print" pitchFamily="2" charset="0"/>
              </a:rPr>
              <a:t>Костюм является непосредственным средством самовыражения человека, подчеркивающим его статус и положение в обществе. </a:t>
            </a:r>
            <a:endParaRPr lang="ru-RU" dirty="0" smtClean="0">
              <a:latin typeface="Segoe Print" pitchFamily="2" charset="0"/>
            </a:endParaRPr>
          </a:p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Каждый </a:t>
            </a:r>
            <a:r>
              <a:rPr lang="ru-RU" dirty="0">
                <a:latin typeface="Segoe Print" pitchFamily="2" charset="0"/>
              </a:rPr>
              <a:t>человек </a:t>
            </a:r>
            <a:r>
              <a:rPr lang="ru-RU" dirty="0" smtClean="0">
                <a:latin typeface="Segoe Print" pitchFamily="2" charset="0"/>
              </a:rPr>
              <a:t>надевает </a:t>
            </a:r>
            <a:r>
              <a:rPr lang="ru-RU" dirty="0">
                <a:latin typeface="Segoe Print" pitchFamily="2" charset="0"/>
              </a:rPr>
              <a:t>тот костюм, который он считает наиболее удобным, комфортным для </a:t>
            </a:r>
            <a:r>
              <a:rPr lang="ru-RU" dirty="0" smtClean="0">
                <a:latin typeface="Segoe Print" pitchFamily="2" charset="0"/>
              </a:rPr>
              <a:t>себя. </a:t>
            </a:r>
          </a:p>
          <a:p>
            <a:pPr indent="0">
              <a:buNone/>
            </a:pPr>
            <a:r>
              <a:rPr lang="ru-RU" dirty="0" smtClean="0">
                <a:latin typeface="Segoe Print" pitchFamily="2" charset="0"/>
              </a:rPr>
              <a:t>Одежда </a:t>
            </a:r>
            <a:r>
              <a:rPr lang="ru-RU" dirty="0">
                <a:latin typeface="Segoe Print" pitchFamily="2" charset="0"/>
              </a:rPr>
              <a:t>человека полностью соответствует характеру ее носителя, поэтому ее можно назвать "визитной карточкой" человека.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141277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Значение костюма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14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951</Words>
  <Application>Microsoft Office PowerPoint</Application>
  <PresentationFormat>Экран (4:3)</PresentationFormat>
  <Paragraphs>125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Кутюр</vt:lpstr>
      <vt:lpstr>Словарь по стилю денди в романе А.С.Пушкина «Евгений Онегин» </vt:lpstr>
      <vt:lpstr>Слайд 2</vt:lpstr>
      <vt:lpstr>Слайд 3</vt:lpstr>
      <vt:lpstr>Сущность Дендизма</vt:lpstr>
      <vt:lpstr>Принципы Дендизма</vt:lpstr>
      <vt:lpstr>I принцип Дендизма</vt:lpstr>
      <vt:lpstr>II принцип Дендизма</vt:lpstr>
      <vt:lpstr>III принцип Дендизма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Источники и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Как «Dandy» лондонский одет… “</dc:title>
  <dc:creator>Alice</dc:creator>
  <cp:lastModifiedBy>Пользователь Windows</cp:lastModifiedBy>
  <cp:revision>74</cp:revision>
  <cp:lastPrinted>2014-12-09T18:48:28Z</cp:lastPrinted>
  <dcterms:created xsi:type="dcterms:W3CDTF">2014-12-02T17:05:17Z</dcterms:created>
  <dcterms:modified xsi:type="dcterms:W3CDTF">2014-12-23T10:15:45Z</dcterms:modified>
</cp:coreProperties>
</file>